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9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6468" y="8397239"/>
            <a:ext cx="128016" cy="12801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6468" y="8724899"/>
            <a:ext cx="128016" cy="1280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9768" y="7892795"/>
            <a:ext cx="6123431" cy="31394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6468" y="9064751"/>
            <a:ext cx="128016" cy="1280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19" y="2270759"/>
            <a:ext cx="128016" cy="12801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559" y="3704843"/>
            <a:ext cx="128016" cy="12954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7700" y="2898647"/>
            <a:ext cx="129539" cy="12801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1416" y="1203959"/>
            <a:ext cx="128016" cy="1280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9100" y="743711"/>
            <a:ext cx="6124956" cy="31394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1416" y="1705355"/>
            <a:ext cx="128016" cy="1280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1450" y="877249"/>
            <a:ext cx="203327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588" y="7892521"/>
            <a:ext cx="5403850" cy="1335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FFFFFF"/>
                </a:solidFill>
                <a:latin typeface="MS PGothic"/>
                <a:cs typeface="MS PGothic"/>
              </a:rPr>
              <a:t>主な特長</a:t>
            </a:r>
            <a:endParaRPr sz="1400">
              <a:latin typeface="MS PGothic"/>
              <a:cs typeface="MS PGothic"/>
            </a:endParaRPr>
          </a:p>
          <a:p>
            <a:pPr marL="340995">
              <a:lnSpc>
                <a:spcPct val="100000"/>
              </a:lnSpc>
              <a:spcBef>
                <a:spcPts val="1680"/>
              </a:spcBef>
            </a:pPr>
            <a:r>
              <a:rPr sz="1400" spc="-20" dirty="0">
                <a:latin typeface="MS PGothic"/>
                <a:cs typeface="MS PGothic"/>
              </a:rPr>
              <a:t>工事エリア内の丁張が不要。施工全体の効率化を実現。</a:t>
            </a:r>
            <a:endParaRPr sz="1400">
              <a:latin typeface="MS PGothic"/>
              <a:cs typeface="MS PGothic"/>
            </a:endParaRPr>
          </a:p>
          <a:p>
            <a:pPr marL="353695">
              <a:lnSpc>
                <a:spcPct val="100000"/>
              </a:lnSpc>
              <a:spcBef>
                <a:spcPts val="900"/>
              </a:spcBef>
            </a:pPr>
            <a:r>
              <a:rPr sz="1400" spc="-35" dirty="0">
                <a:latin typeface="MS PGothic"/>
                <a:cs typeface="MS PGothic"/>
              </a:rPr>
              <a:t>タッチパネル操作を前提としたユーザーインターフェースを採用。</a:t>
            </a:r>
            <a:endParaRPr sz="1400">
              <a:latin typeface="MS PGothic"/>
              <a:cs typeface="MS PGothic"/>
            </a:endParaRPr>
          </a:p>
          <a:p>
            <a:pPr marL="356235">
              <a:lnSpc>
                <a:spcPct val="100000"/>
              </a:lnSpc>
              <a:spcBef>
                <a:spcPts val="1010"/>
              </a:spcBef>
            </a:pPr>
            <a:r>
              <a:rPr sz="1400" spc="-30" dirty="0">
                <a:latin typeface="MS PGothic"/>
                <a:cs typeface="MS PGothic"/>
              </a:rPr>
              <a:t>電源以外に重機との接続がないため、設置する重機を選びません。</a:t>
            </a:r>
            <a:endParaRPr sz="1400">
              <a:latin typeface="MS PGothic"/>
              <a:cs typeface="MS P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215" y="5983149"/>
            <a:ext cx="6235700" cy="162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7475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MS PGothic"/>
                <a:cs typeface="MS PGothic"/>
              </a:rPr>
              <a:t>M</a:t>
            </a:r>
            <a:r>
              <a:rPr sz="1400" spc="10" dirty="0">
                <a:latin typeface="MS PGothic"/>
                <a:cs typeface="MS PGothic"/>
              </a:rPr>
              <a:t>G</a:t>
            </a:r>
            <a:r>
              <a:rPr sz="1400" spc="-20" dirty="0">
                <a:latin typeface="MS PGothic"/>
                <a:cs typeface="MS PGothic"/>
              </a:rPr>
              <a:t>X</a:t>
            </a:r>
            <a:r>
              <a:rPr sz="1400" spc="10" dirty="0">
                <a:latin typeface="MS PGothic"/>
                <a:cs typeface="MS PGothic"/>
              </a:rPr>
              <a:t>-</a:t>
            </a:r>
            <a:r>
              <a:rPr sz="1400" spc="-10" dirty="0">
                <a:latin typeface="MS PGothic"/>
                <a:cs typeface="MS PGothic"/>
              </a:rPr>
              <a:t>Z</a:t>
            </a:r>
            <a:r>
              <a:rPr sz="1400" spc="5" dirty="0">
                <a:latin typeface="MS PGothic"/>
                <a:cs typeface="MS PGothic"/>
              </a:rPr>
              <a:t>E</a:t>
            </a:r>
            <a:r>
              <a:rPr sz="1400" spc="-10" dirty="0">
                <a:latin typeface="MS PGothic"/>
                <a:cs typeface="MS PGothic"/>
              </a:rPr>
              <a:t>R</a:t>
            </a:r>
            <a:r>
              <a:rPr sz="1400" dirty="0">
                <a:latin typeface="MS PGothic"/>
                <a:cs typeface="MS PGothic"/>
              </a:rPr>
              <a:t>O</a:t>
            </a:r>
            <a:r>
              <a:rPr sz="1400" spc="-30" dirty="0">
                <a:latin typeface="MS PGothic"/>
                <a:cs typeface="MS PGothic"/>
              </a:rPr>
              <a:t> </a:t>
            </a:r>
            <a:r>
              <a:rPr sz="1400" dirty="0">
                <a:latin typeface="MS PGothic"/>
                <a:cs typeface="MS PGothic"/>
              </a:rPr>
              <a:t>（</a:t>
            </a:r>
            <a:r>
              <a:rPr sz="1400" spc="-20" dirty="0">
                <a:latin typeface="MS PGothic"/>
                <a:cs typeface="MS PGothic"/>
              </a:rPr>
              <a:t>エムジーエックス-ゼロ</a:t>
            </a:r>
            <a:r>
              <a:rPr sz="1400" spc="-15" dirty="0">
                <a:latin typeface="MS PGothic"/>
                <a:cs typeface="MS PGothic"/>
              </a:rPr>
              <a:t>）</a:t>
            </a:r>
            <a:r>
              <a:rPr sz="1400" spc="-30" dirty="0">
                <a:latin typeface="MS PGothic"/>
                <a:cs typeface="MS PGothic"/>
              </a:rPr>
              <a:t>は、 ブルドーザーの</a:t>
            </a:r>
            <a:r>
              <a:rPr sz="1400" dirty="0">
                <a:latin typeface="Times New Roman"/>
                <a:cs typeface="Times New Roman"/>
              </a:rPr>
              <a:t>3D</a:t>
            </a:r>
            <a:r>
              <a:rPr sz="1400" spc="-15" dirty="0">
                <a:latin typeface="MS PGothic"/>
                <a:cs typeface="MS PGothic"/>
              </a:rPr>
              <a:t>マシンガイダンスシス</a:t>
            </a:r>
            <a:r>
              <a:rPr sz="1400" spc="-25" dirty="0">
                <a:latin typeface="MS PGothic"/>
                <a:cs typeface="MS PGothic"/>
              </a:rPr>
              <a:t>テムです。オペレーターに、キャビン内に設置したモニター画面を通じて、リアルタイムに切り盛り量を表示するとともに、敷き均し後の出来型を自動計測・保存を行うこ</a:t>
            </a:r>
            <a:r>
              <a:rPr sz="1400" spc="-35" dirty="0">
                <a:latin typeface="MS PGothic"/>
                <a:cs typeface="MS PGothic"/>
              </a:rPr>
              <a:t>とができます。 計測したデータは標準的な点群処理ソフトウェアで利用することがで</a:t>
            </a:r>
            <a:r>
              <a:rPr sz="1400" spc="-20" dirty="0">
                <a:latin typeface="MS PGothic"/>
                <a:cs typeface="MS PGothic"/>
              </a:rPr>
              <a:t>き、施工後の出来形管理まで行うことができます。</a:t>
            </a:r>
            <a:endParaRPr sz="1400">
              <a:latin typeface="MS PGothic"/>
              <a:cs typeface="MS P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20267"/>
            <a:ext cx="6858000" cy="838200"/>
          </a:xfrm>
          <a:custGeom>
            <a:avLst/>
            <a:gdLst/>
            <a:ahLst/>
            <a:cxnLst/>
            <a:rect l="l" t="t" r="r" b="b"/>
            <a:pathLst>
              <a:path w="6858000" h="838200">
                <a:moveTo>
                  <a:pt x="6857999" y="838200"/>
                </a:moveTo>
                <a:lnTo>
                  <a:pt x="0" y="838200"/>
                </a:lnTo>
                <a:lnTo>
                  <a:pt x="0" y="0"/>
                </a:lnTo>
                <a:lnTo>
                  <a:pt x="6857999" y="0"/>
                </a:lnTo>
                <a:lnTo>
                  <a:pt x="6857999" y="838200"/>
                </a:lnTo>
                <a:close/>
              </a:path>
            </a:pathLst>
          </a:custGeom>
          <a:solidFill>
            <a:srgbClr val="0070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2100" y="682194"/>
            <a:ext cx="25234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solidFill>
                  <a:srgbClr val="FFFFFF"/>
                </a:solidFill>
                <a:latin typeface="MS PGothic"/>
                <a:cs typeface="MS PGothic"/>
              </a:rPr>
              <a:t>ブルドーザー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3D</a:t>
            </a:r>
            <a:r>
              <a:rPr sz="1400" spc="-25" dirty="0">
                <a:solidFill>
                  <a:srgbClr val="FFFFFF"/>
                </a:solidFill>
                <a:latin typeface="MS PGothic"/>
                <a:cs typeface="MS PGothic"/>
              </a:rPr>
              <a:t>マシンガイダンス</a:t>
            </a:r>
            <a:endParaRPr sz="1400">
              <a:latin typeface="MS PGothic"/>
              <a:cs typeface="MS P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81450" y="877249"/>
            <a:ext cx="20332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705" dirty="0"/>
              <a:t>MGX-</a:t>
            </a:r>
            <a:r>
              <a:rPr spc="-869" dirty="0"/>
              <a:t>ZERO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4287" y="62483"/>
            <a:ext cx="685800" cy="45720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553211" y="1667255"/>
            <a:ext cx="6170930" cy="4285615"/>
            <a:chOff x="553211" y="1667255"/>
            <a:chExt cx="6170930" cy="428561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3211" y="1667255"/>
              <a:ext cx="5426964" cy="428548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66388" y="4110227"/>
              <a:ext cx="2857499" cy="1691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443" y="743488"/>
            <a:ext cx="6041390" cy="3602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FFFFFF"/>
                </a:solidFill>
                <a:latin typeface="MS PGothic"/>
                <a:cs typeface="MS PGothic"/>
              </a:rPr>
              <a:t>主な機能</a:t>
            </a:r>
            <a:endParaRPr sz="1400">
              <a:latin typeface="MS PGothic"/>
              <a:cs typeface="MS PGothic"/>
            </a:endParaRPr>
          </a:p>
          <a:p>
            <a:pPr marL="305435">
              <a:lnSpc>
                <a:spcPct val="100000"/>
              </a:lnSpc>
              <a:spcBef>
                <a:spcPts val="1485"/>
              </a:spcBef>
            </a:pPr>
            <a:r>
              <a:rPr sz="1400" spc="-15" dirty="0">
                <a:latin typeface="MS PGothic"/>
                <a:cs typeface="MS PGothic"/>
              </a:rPr>
              <a:t>施工誘導機能</a:t>
            </a:r>
            <a:endParaRPr sz="1400">
              <a:latin typeface="MS PGothic"/>
              <a:cs typeface="MS PGothic"/>
            </a:endParaRPr>
          </a:p>
          <a:p>
            <a:pPr marL="565785">
              <a:lnSpc>
                <a:spcPct val="100000"/>
              </a:lnSpc>
              <a:spcBef>
                <a:spcPts val="240"/>
              </a:spcBef>
            </a:pPr>
            <a:r>
              <a:rPr sz="1200" spc="55" dirty="0">
                <a:latin typeface="MS PGothic"/>
                <a:cs typeface="MS PGothic"/>
              </a:rPr>
              <a:t>－自車位置表示、切り盛り量表示、敷き均し後地盤高</a:t>
            </a:r>
            <a:r>
              <a:rPr sz="1200" spc="600" dirty="0">
                <a:latin typeface="MS PGothic"/>
                <a:cs typeface="MS PGothic"/>
              </a:rPr>
              <a:t>（</a:t>
            </a:r>
            <a:r>
              <a:rPr sz="1200" spc="240" dirty="0">
                <a:latin typeface="MS PGothic"/>
                <a:cs typeface="MS PGothic"/>
              </a:rPr>
              <a:t>メッシュ</a:t>
            </a:r>
            <a:r>
              <a:rPr sz="1200" spc="600" dirty="0">
                <a:latin typeface="MS PGothic"/>
                <a:cs typeface="MS PGothic"/>
              </a:rPr>
              <a:t>）</a:t>
            </a:r>
            <a:r>
              <a:rPr sz="1200" spc="114" dirty="0">
                <a:latin typeface="MS PGothic"/>
                <a:cs typeface="MS PGothic"/>
              </a:rPr>
              <a:t>表示。</a:t>
            </a:r>
            <a:endParaRPr sz="1200">
              <a:latin typeface="MS PGothic"/>
              <a:cs typeface="MS PGothic"/>
            </a:endParaRPr>
          </a:p>
          <a:p>
            <a:pPr marL="308610">
              <a:lnSpc>
                <a:spcPct val="100000"/>
              </a:lnSpc>
              <a:spcBef>
                <a:spcPts val="600"/>
              </a:spcBef>
            </a:pPr>
            <a:r>
              <a:rPr sz="1400" spc="-15" dirty="0">
                <a:latin typeface="MS PGothic"/>
                <a:cs typeface="MS PGothic"/>
              </a:rPr>
              <a:t>座標系設定</a:t>
            </a:r>
            <a:endParaRPr sz="1400">
              <a:latin typeface="MS PGothic"/>
              <a:cs typeface="MS PGothic"/>
            </a:endParaRPr>
          </a:p>
          <a:p>
            <a:pPr marL="558165">
              <a:lnSpc>
                <a:spcPct val="100000"/>
              </a:lnSpc>
              <a:spcBef>
                <a:spcPts val="120"/>
              </a:spcBef>
            </a:pPr>
            <a:r>
              <a:rPr sz="1200" spc="5" dirty="0">
                <a:latin typeface="MS PGothic"/>
                <a:cs typeface="MS PGothic"/>
              </a:rPr>
              <a:t>－新旧測地系ならびにユーザー定義測地系対応。公共</a:t>
            </a:r>
            <a:r>
              <a:rPr sz="1200" spc="-10" dirty="0">
                <a:latin typeface="Arial MT"/>
                <a:cs typeface="Arial MT"/>
              </a:rPr>
              <a:t>or</a:t>
            </a:r>
            <a:r>
              <a:rPr sz="1200" spc="50" dirty="0">
                <a:latin typeface="MS PGothic"/>
                <a:cs typeface="MS PGothic"/>
              </a:rPr>
              <a:t>ローカル座標利用可能。</a:t>
            </a:r>
            <a:endParaRPr sz="1200">
              <a:latin typeface="MS PGothic"/>
              <a:cs typeface="MS PGothic"/>
            </a:endParaRPr>
          </a:p>
          <a:p>
            <a:pPr marL="302260">
              <a:lnSpc>
                <a:spcPct val="100000"/>
              </a:lnSpc>
              <a:spcBef>
                <a:spcPts val="915"/>
              </a:spcBef>
            </a:pPr>
            <a:r>
              <a:rPr sz="1400" spc="-15" dirty="0">
                <a:latin typeface="MS PGothic"/>
                <a:cs typeface="MS PGothic"/>
              </a:rPr>
              <a:t>表示設定</a:t>
            </a:r>
            <a:endParaRPr sz="1400">
              <a:latin typeface="MS PGothic"/>
              <a:cs typeface="MS PGothic"/>
            </a:endParaRPr>
          </a:p>
          <a:p>
            <a:pPr marL="546100" marR="152400">
              <a:lnSpc>
                <a:spcPts val="1230"/>
              </a:lnSpc>
              <a:spcBef>
                <a:spcPts val="560"/>
              </a:spcBef>
            </a:pPr>
            <a:r>
              <a:rPr sz="1200" dirty="0">
                <a:latin typeface="MS PGothic"/>
                <a:cs typeface="MS PGothic"/>
              </a:rPr>
              <a:t>－現在位置</a:t>
            </a:r>
            <a:r>
              <a:rPr sz="1200" spc="600" dirty="0">
                <a:latin typeface="MS PGothic"/>
                <a:cs typeface="MS PGothic"/>
              </a:rPr>
              <a:t>（</a:t>
            </a:r>
            <a:r>
              <a:rPr sz="1200" spc="95" dirty="0">
                <a:latin typeface="MS PGothic"/>
                <a:cs typeface="MS PGothic"/>
              </a:rPr>
              <a:t>公共・ローカル座標</a:t>
            </a:r>
            <a:r>
              <a:rPr sz="1200" spc="600" dirty="0">
                <a:latin typeface="MS PGothic"/>
                <a:cs typeface="MS PGothic"/>
              </a:rPr>
              <a:t>）</a:t>
            </a:r>
            <a:r>
              <a:rPr sz="1200" spc="145" dirty="0">
                <a:latin typeface="MS PGothic"/>
                <a:cs typeface="MS PGothic"/>
              </a:rPr>
              <a:t>、移動軌跡、グリッド、スケール、方位、</a:t>
            </a:r>
            <a:r>
              <a:rPr sz="1200" spc="40" dirty="0">
                <a:latin typeface="MS PGothic"/>
                <a:cs typeface="MS PGothic"/>
              </a:rPr>
              <a:t>車体傾斜など各種情報を表示。</a:t>
            </a:r>
            <a:r>
              <a:rPr sz="1200" spc="-10" dirty="0">
                <a:latin typeface="Arial MT"/>
                <a:cs typeface="Arial MT"/>
              </a:rPr>
              <a:t>DXF</a:t>
            </a:r>
            <a:r>
              <a:rPr sz="1200" spc="95" dirty="0">
                <a:latin typeface="MS PGothic"/>
                <a:cs typeface="MS PGothic"/>
              </a:rPr>
              <a:t>ファイルを背景図として表示可能。</a:t>
            </a:r>
            <a:endParaRPr sz="1200">
              <a:latin typeface="MS PGothic"/>
              <a:cs typeface="MS PGothic"/>
            </a:endParaRPr>
          </a:p>
          <a:p>
            <a:pPr marL="295910">
              <a:lnSpc>
                <a:spcPct val="100000"/>
              </a:lnSpc>
              <a:spcBef>
                <a:spcPts val="500"/>
              </a:spcBef>
            </a:pPr>
            <a:r>
              <a:rPr sz="1400" spc="-10" dirty="0">
                <a:latin typeface="Arial MT"/>
                <a:cs typeface="Arial MT"/>
              </a:rPr>
              <a:t>GNSS</a:t>
            </a:r>
            <a:r>
              <a:rPr sz="1400" spc="130" dirty="0">
                <a:latin typeface="MS PGothic"/>
                <a:cs typeface="MS PGothic"/>
              </a:rPr>
              <a:t>・通信設定</a:t>
            </a:r>
            <a:endParaRPr sz="1400">
              <a:latin typeface="MS PGothic"/>
              <a:cs typeface="MS PGothic"/>
            </a:endParaRPr>
          </a:p>
          <a:p>
            <a:pPr marL="546100">
              <a:lnSpc>
                <a:spcPct val="100000"/>
              </a:lnSpc>
              <a:spcBef>
                <a:spcPts val="160"/>
              </a:spcBef>
            </a:pPr>
            <a:r>
              <a:rPr sz="1200" spc="-10" dirty="0">
                <a:latin typeface="MS PGothic"/>
                <a:cs typeface="MS PGothic"/>
              </a:rPr>
              <a:t>－</a:t>
            </a:r>
            <a:r>
              <a:rPr sz="1200" spc="-10" dirty="0">
                <a:latin typeface="Arial MT"/>
                <a:cs typeface="Arial MT"/>
              </a:rPr>
              <a:t>NMEAGGA,GGK</a:t>
            </a:r>
            <a:r>
              <a:rPr sz="1200" spc="85" dirty="0">
                <a:latin typeface="MS PGothic"/>
                <a:cs typeface="MS PGothic"/>
              </a:rPr>
              <a:t>対応。ほとんどの</a:t>
            </a:r>
            <a:r>
              <a:rPr sz="1200" spc="-10" dirty="0">
                <a:latin typeface="Arial MT"/>
                <a:cs typeface="Arial MT"/>
              </a:rPr>
              <a:t>GPS</a:t>
            </a:r>
            <a:r>
              <a:rPr sz="1200" spc="35" dirty="0">
                <a:latin typeface="MS PGothic"/>
                <a:cs typeface="MS PGothic"/>
              </a:rPr>
              <a:t>受信機が利用可能。</a:t>
            </a:r>
            <a:endParaRPr sz="1200">
              <a:latin typeface="MS PGothic"/>
              <a:cs typeface="MS PGothic"/>
            </a:endParaRPr>
          </a:p>
          <a:p>
            <a:pPr marL="546100">
              <a:lnSpc>
                <a:spcPct val="100000"/>
              </a:lnSpc>
              <a:spcBef>
                <a:spcPts val="215"/>
              </a:spcBef>
            </a:pPr>
            <a:r>
              <a:rPr sz="1200" spc="-5" dirty="0">
                <a:latin typeface="MS PGothic"/>
                <a:cs typeface="MS PGothic"/>
              </a:rPr>
              <a:t>－無線</a:t>
            </a:r>
            <a:r>
              <a:rPr sz="1200" spc="-10" dirty="0">
                <a:latin typeface="Arial MT"/>
                <a:cs typeface="Arial MT"/>
              </a:rPr>
              <a:t>LAN</a:t>
            </a:r>
            <a:r>
              <a:rPr sz="1200" spc="80" dirty="0">
                <a:latin typeface="MS PGothic"/>
                <a:cs typeface="MS PGothic"/>
              </a:rPr>
              <a:t>、携帯電話などを利用し、外部からのアクセスが可能。</a:t>
            </a:r>
            <a:endParaRPr sz="1200">
              <a:latin typeface="MS PGothic"/>
              <a:cs typeface="MS PGothic"/>
            </a:endParaRPr>
          </a:p>
          <a:p>
            <a:pPr marL="317500">
              <a:lnSpc>
                <a:spcPct val="100000"/>
              </a:lnSpc>
              <a:spcBef>
                <a:spcPts val="1315"/>
              </a:spcBef>
            </a:pPr>
            <a:r>
              <a:rPr sz="1400" spc="5" dirty="0">
                <a:latin typeface="MS PGothic"/>
                <a:cs typeface="MS PGothic"/>
              </a:rPr>
              <a:t>その他機能</a:t>
            </a:r>
            <a:endParaRPr sz="1400">
              <a:latin typeface="MS PGothic"/>
              <a:cs typeface="MS PGothic"/>
            </a:endParaRPr>
          </a:p>
          <a:p>
            <a:pPr marL="437515">
              <a:lnSpc>
                <a:spcPct val="100000"/>
              </a:lnSpc>
              <a:spcBef>
                <a:spcPts val="655"/>
              </a:spcBef>
            </a:pPr>
            <a:r>
              <a:rPr sz="1200" spc="15" dirty="0">
                <a:latin typeface="MS PGothic"/>
                <a:cs typeface="MS PGothic"/>
              </a:rPr>
              <a:t>－オートスクロール、ノースアップ、ヘディングアップ</a:t>
            </a:r>
            <a:endParaRPr sz="1200">
              <a:latin typeface="MS PGothic"/>
              <a:cs typeface="MS PGothic"/>
            </a:endParaRPr>
          </a:p>
          <a:p>
            <a:pPr marL="437515">
              <a:lnSpc>
                <a:spcPct val="100000"/>
              </a:lnSpc>
              <a:spcBef>
                <a:spcPts val="215"/>
              </a:spcBef>
            </a:pPr>
            <a:r>
              <a:rPr sz="1200" spc="-10" dirty="0">
                <a:latin typeface="MS PGothic"/>
                <a:cs typeface="MS PGothic"/>
              </a:rPr>
              <a:t>－自動縮尺変更</a:t>
            </a:r>
            <a:endParaRPr sz="1200">
              <a:latin typeface="MS PGothic"/>
              <a:cs typeface="MS P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1211" y="8830055"/>
            <a:ext cx="3001010" cy="934719"/>
          </a:xfrm>
          <a:prstGeom prst="rect">
            <a:avLst/>
          </a:prstGeom>
          <a:ln w="9144">
            <a:solidFill>
              <a:srgbClr val="006666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365"/>
              </a:spcBef>
            </a:pPr>
            <a:r>
              <a:rPr sz="800" dirty="0">
                <a:solidFill>
                  <a:srgbClr val="006666"/>
                </a:solidFill>
                <a:latin typeface="Arial MT"/>
                <a:cs typeface="Arial MT"/>
              </a:rPr>
              <a:t>Your</a:t>
            </a:r>
            <a:r>
              <a:rPr sz="800" spc="-20" dirty="0">
                <a:solidFill>
                  <a:srgbClr val="006666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006666"/>
                </a:solidFill>
                <a:latin typeface="Arial MT"/>
                <a:cs typeface="Arial MT"/>
              </a:rPr>
              <a:t>local</a:t>
            </a:r>
            <a:r>
              <a:rPr sz="800" spc="-15" dirty="0">
                <a:solidFill>
                  <a:srgbClr val="006666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006666"/>
                </a:solidFill>
                <a:latin typeface="Arial MT"/>
                <a:cs typeface="Arial MT"/>
              </a:rPr>
              <a:t>Geosurf</a:t>
            </a:r>
            <a:r>
              <a:rPr sz="800" spc="-10" dirty="0">
                <a:solidFill>
                  <a:srgbClr val="006666"/>
                </a:solidFill>
                <a:latin typeface="Arial MT"/>
                <a:cs typeface="Arial MT"/>
              </a:rPr>
              <a:t> dealer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6264" y="8028431"/>
            <a:ext cx="2943225" cy="57785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4925" marR="4445">
              <a:lnSpc>
                <a:spcPct val="90000"/>
              </a:lnSpc>
              <a:spcBef>
                <a:spcPts val="320"/>
              </a:spcBef>
            </a:pPr>
            <a:r>
              <a:rPr sz="1200" spc="80" dirty="0">
                <a:latin typeface="MS PGothic"/>
                <a:cs typeface="MS PGothic"/>
              </a:rPr>
              <a:t>システム導入・設置から、取り扱い指導</a:t>
            </a:r>
            <a:r>
              <a:rPr sz="1200" spc="114" dirty="0">
                <a:latin typeface="MS PGothic"/>
                <a:cs typeface="MS PGothic"/>
              </a:rPr>
              <a:t> </a:t>
            </a:r>
            <a:r>
              <a:rPr sz="1200" spc="80" dirty="0">
                <a:latin typeface="MS PGothic"/>
                <a:cs typeface="MS PGothic"/>
              </a:rPr>
              <a:t>まで対応させていただきます。また、機材</a:t>
            </a:r>
            <a:r>
              <a:rPr sz="1200" spc="100" dirty="0">
                <a:latin typeface="MS PGothic"/>
                <a:cs typeface="MS PGothic"/>
              </a:rPr>
              <a:t>についてはレンタルも行っております。</a:t>
            </a:r>
            <a:endParaRPr sz="1200">
              <a:latin typeface="MS PGothic"/>
              <a:cs typeface="MS PGothic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8472" y="4751831"/>
            <a:ext cx="2414016" cy="322021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978020" y="7980615"/>
            <a:ext cx="19856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5" dirty="0">
                <a:latin typeface="MS PGothic"/>
                <a:cs typeface="MS PGothic"/>
              </a:rPr>
              <a:t>（</a:t>
            </a:r>
            <a:r>
              <a:rPr sz="900" spc="-5" dirty="0">
                <a:latin typeface="MS PGothic"/>
                <a:cs typeface="MS PGothic"/>
              </a:rPr>
              <a:t>排土板への</a:t>
            </a:r>
            <a:r>
              <a:rPr sz="900" spc="-10" dirty="0">
                <a:latin typeface="Arial MT"/>
                <a:cs typeface="Arial MT"/>
              </a:rPr>
              <a:t>GPS</a:t>
            </a:r>
            <a:r>
              <a:rPr sz="900" spc="30" dirty="0">
                <a:latin typeface="MS PGothic"/>
                <a:cs typeface="MS PGothic"/>
              </a:rPr>
              <a:t>アンテナ設置状況</a:t>
            </a:r>
            <a:r>
              <a:rPr sz="900" spc="400" dirty="0">
                <a:latin typeface="MS PGothic"/>
                <a:cs typeface="MS PGothic"/>
              </a:rPr>
              <a:t>）</a:t>
            </a:r>
            <a:endParaRPr sz="900">
              <a:latin typeface="MS PGothic"/>
              <a:cs typeface="MS P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8746" y="7567617"/>
            <a:ext cx="21971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450" dirty="0">
                <a:latin typeface="MS PGothic"/>
                <a:cs typeface="MS PGothic"/>
              </a:rPr>
              <a:t>（</a:t>
            </a:r>
            <a:r>
              <a:rPr sz="900" spc="20" dirty="0">
                <a:latin typeface="MS PGothic"/>
                <a:cs typeface="MS PGothic"/>
              </a:rPr>
              <a:t>キャビン内へのシステム機器設置状況</a:t>
            </a:r>
            <a:r>
              <a:rPr sz="900" spc="400" dirty="0">
                <a:latin typeface="MS PGothic"/>
                <a:cs typeface="MS PGothic"/>
              </a:rPr>
              <a:t>）</a:t>
            </a:r>
            <a:endParaRPr sz="900">
              <a:latin typeface="MS PGothic"/>
              <a:cs typeface="MS P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4287" y="62483"/>
            <a:ext cx="685800" cy="4572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2964" y="4917947"/>
            <a:ext cx="2217419" cy="256641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49068" y="9140952"/>
            <a:ext cx="818387" cy="54406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16431" y="8717891"/>
            <a:ext cx="2649855" cy="938719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600" spc="-170" dirty="0">
                <a:latin typeface="MS PGothic"/>
                <a:cs typeface="MS PGothic"/>
              </a:rPr>
              <a:t>株式会社アクティブ・ソリューション</a:t>
            </a:r>
            <a:endParaRPr sz="1600" dirty="0">
              <a:latin typeface="MS PGothic"/>
              <a:cs typeface="MS PGothic"/>
            </a:endParaRPr>
          </a:p>
          <a:p>
            <a:pPr marL="39370">
              <a:lnSpc>
                <a:spcPct val="100000"/>
              </a:lnSpc>
              <a:spcBef>
                <a:spcPts val="355"/>
              </a:spcBef>
            </a:pPr>
            <a:r>
              <a:rPr sz="900">
                <a:latin typeface="MS PGothic"/>
                <a:cs typeface="MS PGothic"/>
              </a:rPr>
              <a:t>〒</a:t>
            </a:r>
            <a:r>
              <a:rPr sz="900" spc="-10">
                <a:latin typeface="Arial MT"/>
                <a:cs typeface="Arial MT"/>
              </a:rPr>
              <a:t>230-</a:t>
            </a:r>
            <a:r>
              <a:rPr sz="900" spc="-20">
                <a:latin typeface="Arial MT"/>
                <a:cs typeface="Arial MT"/>
              </a:rPr>
              <a:t>00</a:t>
            </a:r>
            <a:r>
              <a:rPr lang="en-US" altLang="ja-JP" sz="900" spc="-20">
                <a:latin typeface="Arial MT"/>
                <a:cs typeface="Arial MT"/>
              </a:rPr>
              <a:t>42</a:t>
            </a:r>
            <a:endParaRPr sz="900" dirty="0">
              <a:latin typeface="Arial MT"/>
              <a:cs typeface="Arial MT"/>
            </a:endParaRPr>
          </a:p>
          <a:p>
            <a:pPr marL="241935" marR="1232535" indent="-196850">
              <a:lnSpc>
                <a:spcPts val="919"/>
              </a:lnSpc>
              <a:spcBef>
                <a:spcPts val="715"/>
              </a:spcBef>
            </a:pPr>
            <a:r>
              <a:rPr sz="900" spc="-5" dirty="0" err="1">
                <a:latin typeface="MS PGothic"/>
                <a:cs typeface="MS PGothic"/>
              </a:rPr>
              <a:t>横浜市鶴見</a:t>
            </a:r>
            <a:r>
              <a:rPr lang="ja-JP" altLang="en-US" sz="900" spc="-5" dirty="0">
                <a:latin typeface="MS PGothic"/>
                <a:cs typeface="MS PGothic"/>
              </a:rPr>
              <a:t>区仲通</a:t>
            </a:r>
            <a:r>
              <a:rPr lang="en-US" altLang="ja-JP" sz="900" spc="-5" dirty="0">
                <a:latin typeface="MS PGothic"/>
                <a:cs typeface="MS PGothic"/>
              </a:rPr>
              <a:t>2-70-2</a:t>
            </a:r>
            <a:endParaRPr lang="en-US" sz="900" spc="-5" dirty="0">
              <a:latin typeface="MS PGothic"/>
              <a:cs typeface="MS PGothic"/>
            </a:endParaRPr>
          </a:p>
          <a:p>
            <a:pPr marL="241935" marR="1232535" indent="-196850">
              <a:lnSpc>
                <a:spcPts val="919"/>
              </a:lnSpc>
              <a:spcBef>
                <a:spcPts val="715"/>
              </a:spcBef>
            </a:pPr>
            <a:r>
              <a:rPr sz="900" spc="50" dirty="0">
                <a:latin typeface="Arial MT"/>
                <a:cs typeface="Arial MT"/>
              </a:rPr>
              <a:t>TEL</a:t>
            </a:r>
            <a:r>
              <a:rPr sz="900" spc="50" dirty="0">
                <a:latin typeface="MS PGothic"/>
                <a:cs typeface="MS PGothic"/>
              </a:rPr>
              <a:t>：</a:t>
            </a:r>
            <a:r>
              <a:rPr sz="900" spc="50" dirty="0">
                <a:latin typeface="Arial MT"/>
                <a:cs typeface="Arial MT"/>
              </a:rPr>
              <a:t>045-</a:t>
            </a:r>
            <a:r>
              <a:rPr sz="900" dirty="0">
                <a:latin typeface="Arial MT"/>
                <a:cs typeface="Arial MT"/>
              </a:rPr>
              <a:t>947-</a:t>
            </a:r>
            <a:r>
              <a:rPr sz="900" spc="-20" dirty="0">
                <a:latin typeface="Arial MT"/>
                <a:cs typeface="Arial MT"/>
              </a:rPr>
              <a:t>2335</a:t>
            </a:r>
            <a:endParaRPr sz="9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</Words>
  <Application>Microsoft Office PowerPoint</Application>
  <PresentationFormat>A4 210 x 297 mm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 MT</vt:lpstr>
      <vt:lpstr>MS PGothic</vt:lpstr>
      <vt:lpstr>Calibri</vt:lpstr>
      <vt:lpstr>Tahoma</vt:lpstr>
      <vt:lpstr>Times New Roman</vt:lpstr>
      <vt:lpstr>Verdana</vt:lpstr>
      <vt:lpstr>Office Theme</vt:lpstr>
      <vt:lpstr>MGX-ZERO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MGX-ZEROÑóÕìÃÈ.pptx</dc:title>
  <dc:creator>a_shi</dc:creator>
  <cp:lastModifiedBy>一弥 長谷部</cp:lastModifiedBy>
  <cp:revision>1</cp:revision>
  <dcterms:created xsi:type="dcterms:W3CDTF">2025-03-06T01:56:30Z</dcterms:created>
  <dcterms:modified xsi:type="dcterms:W3CDTF">2025-03-06T02:09:51Z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2021-11-12T00:00:00Z</vt:filetime>
  </property>
  <property fmtid="{D5CDD505-2E9C-101B-9397-08002B2CF9AE}" pid="3" name="LastSaved">
    <vt:filetime>2025-03-06T00:00:00Z</vt:filetime>
  </property>
  <property fmtid="{D5CDD505-2E9C-101B-9397-08002B2CF9AE}" pid="4" name="Producer">
    <vt:lpwstr>Microsoft: Print To PDF</vt:lpwstr>
  </property>
</Properties>
</file>