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00" d="100"/>
          <a:sy n="300" d="100"/>
        </p:scale>
        <p:origin x="-732" y="-1396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2.png"/><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sz="4300" b="0" i="0">
                <a:solidFill>
                  <a:schemeClr val="bg1"/>
                </a:solidFill>
                <a:latin typeface="Impact"/>
                <a:cs typeface="Impact"/>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676655" y="1837943"/>
            <a:ext cx="4751832" cy="4607052"/>
          </a:xfrm>
          <a:prstGeom prst="rect">
            <a:avLst/>
          </a:prstGeom>
        </p:spPr>
      </p:pic>
      <p:pic>
        <p:nvPicPr>
          <p:cNvPr id="17" name="bg object 17"/>
          <p:cNvPicPr/>
          <p:nvPr/>
        </p:nvPicPr>
        <p:blipFill>
          <a:blip r:embed="rId3" cstate="print"/>
          <a:stretch>
            <a:fillRect/>
          </a:stretch>
        </p:blipFill>
        <p:spPr>
          <a:xfrm>
            <a:off x="824483" y="9063227"/>
            <a:ext cx="138684" cy="138684"/>
          </a:xfrm>
          <a:prstGeom prst="rect">
            <a:avLst/>
          </a:prstGeom>
        </p:spPr>
      </p:pic>
      <p:pic>
        <p:nvPicPr>
          <p:cNvPr id="18" name="bg object 18"/>
          <p:cNvPicPr/>
          <p:nvPr/>
        </p:nvPicPr>
        <p:blipFill>
          <a:blip r:embed="rId3" cstate="print"/>
          <a:stretch>
            <a:fillRect/>
          </a:stretch>
        </p:blipFill>
        <p:spPr>
          <a:xfrm>
            <a:off x="824483" y="9436607"/>
            <a:ext cx="138684" cy="138684"/>
          </a:xfrm>
          <a:prstGeom prst="rect">
            <a:avLst/>
          </a:prstGeom>
        </p:spPr>
      </p:pic>
      <p:pic>
        <p:nvPicPr>
          <p:cNvPr id="19" name="bg object 19"/>
          <p:cNvPicPr/>
          <p:nvPr/>
        </p:nvPicPr>
        <p:blipFill>
          <a:blip r:embed="rId4" cstate="print"/>
          <a:stretch>
            <a:fillRect/>
          </a:stretch>
        </p:blipFill>
        <p:spPr>
          <a:xfrm>
            <a:off x="542544" y="8519159"/>
            <a:ext cx="6611111" cy="338328"/>
          </a:xfrm>
          <a:prstGeom prst="rect">
            <a:avLst/>
          </a:prstGeom>
        </p:spPr>
      </p:pic>
      <p:pic>
        <p:nvPicPr>
          <p:cNvPr id="20" name="bg object 20"/>
          <p:cNvPicPr/>
          <p:nvPr/>
        </p:nvPicPr>
        <p:blipFill>
          <a:blip r:embed="rId5" cstate="print"/>
          <a:stretch>
            <a:fillRect/>
          </a:stretch>
        </p:blipFill>
        <p:spPr>
          <a:xfrm>
            <a:off x="824483" y="9809988"/>
            <a:ext cx="138684" cy="140208"/>
          </a:xfrm>
          <a:prstGeom prst="rect">
            <a:avLst/>
          </a:prstGeom>
        </p:spPr>
      </p:pic>
      <p:sp>
        <p:nvSpPr>
          <p:cNvPr id="21" name="bg object 21"/>
          <p:cNvSpPr/>
          <p:nvPr/>
        </p:nvSpPr>
        <p:spPr>
          <a:xfrm>
            <a:off x="79247" y="669035"/>
            <a:ext cx="7402195" cy="905510"/>
          </a:xfrm>
          <a:custGeom>
            <a:avLst/>
            <a:gdLst/>
            <a:ahLst/>
            <a:cxnLst/>
            <a:rect l="l" t="t" r="r" b="b"/>
            <a:pathLst>
              <a:path w="7402195" h="905510">
                <a:moveTo>
                  <a:pt x="7402068" y="0"/>
                </a:moveTo>
                <a:lnTo>
                  <a:pt x="0" y="0"/>
                </a:lnTo>
                <a:lnTo>
                  <a:pt x="0" y="905255"/>
                </a:lnTo>
                <a:lnTo>
                  <a:pt x="7402068" y="905255"/>
                </a:lnTo>
                <a:lnTo>
                  <a:pt x="7402068" y="0"/>
                </a:lnTo>
                <a:close/>
              </a:path>
            </a:pathLst>
          </a:custGeom>
          <a:solidFill>
            <a:srgbClr val="006FBF"/>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300" b="0" i="0">
                <a:solidFill>
                  <a:schemeClr val="bg1"/>
                </a:solidFill>
                <a:latin typeface="Impact"/>
                <a:cs typeface="Impact"/>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300" b="0" i="0">
                <a:solidFill>
                  <a:schemeClr val="bg1"/>
                </a:solidFill>
                <a:latin typeface="Impact"/>
                <a:cs typeface="Impact"/>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300" b="0" i="0">
                <a:solidFill>
                  <a:schemeClr val="bg1"/>
                </a:solidFill>
                <a:latin typeface="Impact"/>
                <a:cs typeface="Impac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848867" y="5626607"/>
            <a:ext cx="2700528" cy="3480816"/>
          </a:xfrm>
          <a:prstGeom prst="rect">
            <a:avLst/>
          </a:prstGeom>
        </p:spPr>
      </p:pic>
      <p:pic>
        <p:nvPicPr>
          <p:cNvPr id="17" name="bg object 17"/>
          <p:cNvPicPr/>
          <p:nvPr/>
        </p:nvPicPr>
        <p:blipFill>
          <a:blip r:embed="rId3" cstate="print"/>
          <a:stretch>
            <a:fillRect/>
          </a:stretch>
        </p:blipFill>
        <p:spPr>
          <a:xfrm>
            <a:off x="786383" y="3331463"/>
            <a:ext cx="138684" cy="138684"/>
          </a:xfrm>
          <a:prstGeom prst="rect">
            <a:avLst/>
          </a:prstGeom>
        </p:spPr>
      </p:pic>
      <p:pic>
        <p:nvPicPr>
          <p:cNvPr id="18" name="bg object 18"/>
          <p:cNvPicPr/>
          <p:nvPr/>
        </p:nvPicPr>
        <p:blipFill>
          <a:blip r:embed="rId4" cstate="print"/>
          <a:stretch>
            <a:fillRect/>
          </a:stretch>
        </p:blipFill>
        <p:spPr>
          <a:xfrm>
            <a:off x="803148" y="4919471"/>
            <a:ext cx="138683" cy="140208"/>
          </a:xfrm>
          <a:prstGeom prst="rect">
            <a:avLst/>
          </a:prstGeom>
        </p:spPr>
      </p:pic>
      <p:pic>
        <p:nvPicPr>
          <p:cNvPr id="19" name="bg object 19"/>
          <p:cNvPicPr/>
          <p:nvPr/>
        </p:nvPicPr>
        <p:blipFill>
          <a:blip r:embed="rId5" cstate="print"/>
          <a:stretch>
            <a:fillRect/>
          </a:stretch>
        </p:blipFill>
        <p:spPr>
          <a:xfrm>
            <a:off x="778763" y="4102607"/>
            <a:ext cx="138683" cy="138684"/>
          </a:xfrm>
          <a:prstGeom prst="rect">
            <a:avLst/>
          </a:prstGeom>
        </p:spPr>
      </p:pic>
      <p:pic>
        <p:nvPicPr>
          <p:cNvPr id="20" name="bg object 20"/>
          <p:cNvPicPr/>
          <p:nvPr/>
        </p:nvPicPr>
        <p:blipFill>
          <a:blip r:embed="rId6" cstate="print"/>
          <a:stretch>
            <a:fillRect/>
          </a:stretch>
        </p:blipFill>
        <p:spPr>
          <a:xfrm>
            <a:off x="792480" y="1299971"/>
            <a:ext cx="138683" cy="138683"/>
          </a:xfrm>
          <a:prstGeom prst="rect">
            <a:avLst/>
          </a:prstGeom>
        </p:spPr>
      </p:pic>
      <p:pic>
        <p:nvPicPr>
          <p:cNvPr id="21" name="bg object 21"/>
          <p:cNvPicPr/>
          <p:nvPr/>
        </p:nvPicPr>
        <p:blipFill>
          <a:blip r:embed="rId7" cstate="print"/>
          <a:stretch>
            <a:fillRect/>
          </a:stretch>
        </p:blipFill>
        <p:spPr>
          <a:xfrm>
            <a:off x="531876" y="803147"/>
            <a:ext cx="6611111" cy="338327"/>
          </a:xfrm>
          <a:prstGeom prst="rect">
            <a:avLst/>
          </a:prstGeom>
        </p:spPr>
      </p:pic>
      <p:pic>
        <p:nvPicPr>
          <p:cNvPr id="22" name="bg object 22"/>
          <p:cNvPicPr/>
          <p:nvPr/>
        </p:nvPicPr>
        <p:blipFill>
          <a:blip r:embed="rId8" cstate="print"/>
          <a:stretch>
            <a:fillRect/>
          </a:stretch>
        </p:blipFill>
        <p:spPr>
          <a:xfrm>
            <a:off x="792480" y="2721863"/>
            <a:ext cx="138683" cy="138684"/>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338910" y="947419"/>
            <a:ext cx="2016760" cy="683894"/>
          </a:xfrm>
          <a:prstGeom prst="rect">
            <a:avLst/>
          </a:prstGeom>
        </p:spPr>
        <p:txBody>
          <a:bodyPr wrap="square" lIns="0" tIns="0" rIns="0" bIns="0">
            <a:spAutoFit/>
          </a:bodyPr>
          <a:lstStyle>
            <a:lvl1pPr>
              <a:defRPr sz="4300" b="0" i="0">
                <a:solidFill>
                  <a:schemeClr val="bg1"/>
                </a:solidFill>
                <a:latin typeface="Impact"/>
                <a:cs typeface="Impact"/>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0.jpg"/><Relationship Id="rId1" Type="http://schemas.openxmlformats.org/officeDocument/2006/relationships/slideLayout" Target="../slideLayouts/slideLayout5.xml"/><Relationship Id="rId5" Type="http://schemas.openxmlformats.org/officeDocument/2006/relationships/image" Target="../media/image14.png"/><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63028" y="737107"/>
            <a:ext cx="2575560" cy="255904"/>
          </a:xfrm>
          <a:prstGeom prst="rect">
            <a:avLst/>
          </a:prstGeom>
        </p:spPr>
        <p:txBody>
          <a:bodyPr vert="horz" wrap="square" lIns="0" tIns="13970" rIns="0" bIns="0" rtlCol="0">
            <a:spAutoFit/>
          </a:bodyPr>
          <a:lstStyle/>
          <a:p>
            <a:pPr marL="12700">
              <a:lnSpc>
                <a:spcPct val="100000"/>
              </a:lnSpc>
              <a:spcBef>
                <a:spcPts val="110"/>
              </a:spcBef>
            </a:pPr>
            <a:r>
              <a:rPr sz="1500" spc="-10" dirty="0">
                <a:solidFill>
                  <a:srgbClr val="FFFFFF"/>
                </a:solidFill>
                <a:latin typeface="Verdana"/>
                <a:cs typeface="Verdana"/>
              </a:rPr>
              <a:t>TS/GNSS</a:t>
            </a:r>
            <a:r>
              <a:rPr sz="1500" spc="-10" dirty="0">
                <a:solidFill>
                  <a:srgbClr val="FFFFFF"/>
                </a:solidFill>
                <a:latin typeface="MS PGothic"/>
                <a:cs typeface="MS PGothic"/>
              </a:rPr>
              <a:t>締固め管理システム</a:t>
            </a:r>
            <a:endParaRPr sz="1500">
              <a:latin typeface="MS PGothic"/>
              <a:cs typeface="MS PGothic"/>
            </a:endParaRPr>
          </a:p>
        </p:txBody>
      </p:sp>
      <p:sp>
        <p:nvSpPr>
          <p:cNvPr id="3" name="object 3"/>
          <p:cNvSpPr txBox="1">
            <a:spLocks noGrp="1"/>
          </p:cNvSpPr>
          <p:nvPr>
            <p:ph type="title"/>
          </p:nvPr>
        </p:nvSpPr>
        <p:spPr>
          <a:xfrm>
            <a:off x="1338910" y="947419"/>
            <a:ext cx="2016760" cy="683895"/>
          </a:xfrm>
          <a:prstGeom prst="rect">
            <a:avLst/>
          </a:prstGeom>
        </p:spPr>
        <p:txBody>
          <a:bodyPr vert="horz" wrap="square" lIns="0" tIns="15240" rIns="0" bIns="0" rtlCol="0">
            <a:spAutoFit/>
          </a:bodyPr>
          <a:lstStyle/>
          <a:p>
            <a:pPr marL="12700">
              <a:lnSpc>
                <a:spcPct val="100000"/>
              </a:lnSpc>
              <a:spcBef>
                <a:spcPts val="120"/>
              </a:spcBef>
            </a:pPr>
            <a:r>
              <a:rPr dirty="0"/>
              <a:t>MCC-</a:t>
            </a:r>
            <a:r>
              <a:rPr spc="-25" dirty="0"/>
              <a:t>ONE</a:t>
            </a:r>
          </a:p>
        </p:txBody>
      </p:sp>
      <p:pic>
        <p:nvPicPr>
          <p:cNvPr id="4" name="object 4"/>
          <p:cNvPicPr/>
          <p:nvPr/>
        </p:nvPicPr>
        <p:blipFill>
          <a:blip r:embed="rId2" cstate="print"/>
          <a:stretch>
            <a:fillRect/>
          </a:stretch>
        </p:blipFill>
        <p:spPr>
          <a:xfrm>
            <a:off x="6679692" y="67055"/>
            <a:ext cx="740664" cy="490727"/>
          </a:xfrm>
          <a:prstGeom prst="rect">
            <a:avLst/>
          </a:prstGeom>
        </p:spPr>
      </p:pic>
      <p:grpSp>
        <p:nvGrpSpPr>
          <p:cNvPr id="5" name="object 5"/>
          <p:cNvGrpSpPr/>
          <p:nvPr/>
        </p:nvGrpSpPr>
        <p:grpSpPr>
          <a:xfrm>
            <a:off x="4251197" y="1692401"/>
            <a:ext cx="3134995" cy="2339340"/>
            <a:chOff x="4251197" y="1692401"/>
            <a:chExt cx="3134995" cy="2339340"/>
          </a:xfrm>
        </p:grpSpPr>
        <p:pic>
          <p:nvPicPr>
            <p:cNvPr id="6" name="object 6"/>
            <p:cNvPicPr/>
            <p:nvPr/>
          </p:nvPicPr>
          <p:blipFill>
            <a:blip r:embed="rId3" cstate="print"/>
            <a:stretch>
              <a:fillRect/>
            </a:stretch>
          </p:blipFill>
          <p:spPr>
            <a:xfrm>
              <a:off x="4293107" y="1732787"/>
              <a:ext cx="3051047" cy="2258568"/>
            </a:xfrm>
            <a:prstGeom prst="rect">
              <a:avLst/>
            </a:prstGeom>
          </p:spPr>
        </p:pic>
        <p:sp>
          <p:nvSpPr>
            <p:cNvPr id="7" name="object 7"/>
            <p:cNvSpPr/>
            <p:nvPr/>
          </p:nvSpPr>
          <p:spPr>
            <a:xfrm>
              <a:off x="4271771" y="1712975"/>
              <a:ext cx="3093720" cy="2298700"/>
            </a:xfrm>
            <a:custGeom>
              <a:avLst/>
              <a:gdLst/>
              <a:ahLst/>
              <a:cxnLst/>
              <a:rect l="l" t="t" r="r" b="b"/>
              <a:pathLst>
                <a:path w="3093720" h="2298700">
                  <a:moveTo>
                    <a:pt x="0" y="0"/>
                  </a:moveTo>
                  <a:lnTo>
                    <a:pt x="3093720" y="0"/>
                  </a:lnTo>
                  <a:lnTo>
                    <a:pt x="3093720" y="2298191"/>
                  </a:lnTo>
                  <a:lnTo>
                    <a:pt x="0" y="2298191"/>
                  </a:lnTo>
                  <a:lnTo>
                    <a:pt x="0" y="0"/>
                  </a:lnTo>
                  <a:close/>
                </a:path>
              </a:pathLst>
            </a:custGeom>
            <a:ln w="41148">
              <a:solidFill>
                <a:srgbClr val="000000"/>
              </a:solidFill>
            </a:ln>
          </p:spPr>
          <p:txBody>
            <a:bodyPr wrap="square" lIns="0" tIns="0" rIns="0" bIns="0" rtlCol="0"/>
            <a:lstStyle/>
            <a:p>
              <a:endParaRPr/>
            </a:p>
          </p:txBody>
        </p:sp>
        <p:pic>
          <p:nvPicPr>
            <p:cNvPr id="8" name="object 8"/>
            <p:cNvPicPr/>
            <p:nvPr/>
          </p:nvPicPr>
          <p:blipFill>
            <a:blip r:embed="rId3" cstate="print"/>
            <a:stretch>
              <a:fillRect/>
            </a:stretch>
          </p:blipFill>
          <p:spPr>
            <a:xfrm>
              <a:off x="4293107" y="1732787"/>
              <a:ext cx="3051047" cy="2258568"/>
            </a:xfrm>
            <a:prstGeom prst="rect">
              <a:avLst/>
            </a:prstGeom>
          </p:spPr>
        </p:pic>
        <p:sp>
          <p:nvSpPr>
            <p:cNvPr id="9" name="object 9"/>
            <p:cNvSpPr/>
            <p:nvPr/>
          </p:nvSpPr>
          <p:spPr>
            <a:xfrm>
              <a:off x="4271771" y="1712975"/>
              <a:ext cx="3093720" cy="2298700"/>
            </a:xfrm>
            <a:custGeom>
              <a:avLst/>
              <a:gdLst/>
              <a:ahLst/>
              <a:cxnLst/>
              <a:rect l="l" t="t" r="r" b="b"/>
              <a:pathLst>
                <a:path w="3093720" h="2298700">
                  <a:moveTo>
                    <a:pt x="0" y="0"/>
                  </a:moveTo>
                  <a:lnTo>
                    <a:pt x="3093720" y="0"/>
                  </a:lnTo>
                  <a:lnTo>
                    <a:pt x="3093720" y="2298191"/>
                  </a:lnTo>
                  <a:lnTo>
                    <a:pt x="0" y="2298191"/>
                  </a:lnTo>
                  <a:lnTo>
                    <a:pt x="0" y="0"/>
                  </a:lnTo>
                  <a:close/>
                </a:path>
              </a:pathLst>
            </a:custGeom>
            <a:ln w="41148">
              <a:solidFill>
                <a:srgbClr val="000000"/>
              </a:solidFill>
            </a:ln>
          </p:spPr>
          <p:txBody>
            <a:bodyPr wrap="square" lIns="0" tIns="0" rIns="0" bIns="0" rtlCol="0"/>
            <a:lstStyle/>
            <a:p>
              <a:endParaRPr/>
            </a:p>
          </p:txBody>
        </p:sp>
      </p:grpSp>
      <p:pic>
        <p:nvPicPr>
          <p:cNvPr id="10" name="object 10"/>
          <p:cNvPicPr/>
          <p:nvPr/>
        </p:nvPicPr>
        <p:blipFill>
          <a:blip r:embed="rId4" cstate="print"/>
          <a:stretch>
            <a:fillRect/>
          </a:stretch>
        </p:blipFill>
        <p:spPr>
          <a:xfrm>
            <a:off x="824483" y="10184891"/>
            <a:ext cx="138684" cy="138684"/>
          </a:xfrm>
          <a:prstGeom prst="rect">
            <a:avLst/>
          </a:prstGeom>
        </p:spPr>
      </p:pic>
      <p:sp>
        <p:nvSpPr>
          <p:cNvPr id="11" name="object 11"/>
          <p:cNvSpPr txBox="1"/>
          <p:nvPr/>
        </p:nvSpPr>
        <p:spPr>
          <a:xfrm>
            <a:off x="523771" y="6510325"/>
            <a:ext cx="6741795" cy="3864610"/>
          </a:xfrm>
          <a:prstGeom prst="rect">
            <a:avLst/>
          </a:prstGeom>
        </p:spPr>
        <p:txBody>
          <a:bodyPr vert="horz" wrap="square" lIns="0" tIns="12700" rIns="0" bIns="0" rtlCol="0">
            <a:spAutoFit/>
          </a:bodyPr>
          <a:lstStyle/>
          <a:p>
            <a:pPr marL="12700" marR="5080" indent="127635">
              <a:lnSpc>
                <a:spcPct val="151200"/>
              </a:lnSpc>
              <a:spcBef>
                <a:spcPts val="100"/>
              </a:spcBef>
            </a:pPr>
            <a:r>
              <a:rPr sz="1500" spc="130" dirty="0">
                <a:latin typeface="Yu Gothic"/>
                <a:cs typeface="Yu Gothic"/>
              </a:rPr>
              <a:t>MCC-</a:t>
            </a:r>
            <a:r>
              <a:rPr sz="1500" spc="140" dirty="0">
                <a:latin typeface="Yu Gothic"/>
                <a:cs typeface="Yu Gothic"/>
              </a:rPr>
              <a:t>ONE</a:t>
            </a:r>
            <a:r>
              <a:rPr sz="1500" spc="95" dirty="0">
                <a:latin typeface="Yu Gothic"/>
                <a:cs typeface="Yu Gothic"/>
              </a:rPr>
              <a:t> </a:t>
            </a:r>
            <a:r>
              <a:rPr sz="1500" spc="-465" dirty="0">
                <a:latin typeface="Yu Gothic"/>
                <a:cs typeface="Yu Gothic"/>
              </a:rPr>
              <a:t>（</a:t>
            </a:r>
            <a:r>
              <a:rPr sz="1500" spc="-140" dirty="0">
                <a:latin typeface="Yu Gothic"/>
                <a:cs typeface="Yu Gothic"/>
              </a:rPr>
              <a:t>エムシーシー ワン</a:t>
            </a:r>
            <a:r>
              <a:rPr sz="1500" spc="-375" dirty="0">
                <a:latin typeface="Yu Gothic"/>
                <a:cs typeface="Yu Gothic"/>
              </a:rPr>
              <a:t>）</a:t>
            </a:r>
            <a:r>
              <a:rPr sz="1500" spc="-490" dirty="0">
                <a:latin typeface="Yu Gothic"/>
                <a:cs typeface="Yu Gothic"/>
              </a:rPr>
              <a:t>は、</a:t>
            </a:r>
            <a:r>
              <a:rPr sz="1500" spc="110" dirty="0">
                <a:latin typeface="Yu Gothic"/>
                <a:cs typeface="Yu Gothic"/>
              </a:rPr>
              <a:t>TS/GNSS</a:t>
            </a:r>
            <a:r>
              <a:rPr sz="1500" spc="-114" dirty="0">
                <a:latin typeface="Yu Gothic"/>
                <a:cs typeface="Yu Gothic"/>
              </a:rPr>
              <a:t>締固め管理システムです。オペ</a:t>
            </a:r>
            <a:r>
              <a:rPr sz="1500" spc="-160" dirty="0">
                <a:latin typeface="Yu Gothic"/>
                <a:cs typeface="Yu Gothic"/>
              </a:rPr>
              <a:t>レーターに、キャビン内に設置したモニター画面を通じて、リアルタイムに転圧状況</a:t>
            </a:r>
            <a:r>
              <a:rPr sz="1500" spc="-125" dirty="0">
                <a:latin typeface="Yu Gothic"/>
                <a:cs typeface="Yu Gothic"/>
              </a:rPr>
              <a:t>を表示します。オペレーターは転圧層数やエリア内の転圧回数を直感的に把握す</a:t>
            </a:r>
            <a:r>
              <a:rPr sz="1500" spc="-175" dirty="0">
                <a:latin typeface="Yu Gothic"/>
                <a:cs typeface="Yu Gothic"/>
              </a:rPr>
              <a:t>ることができます。振動ローラー・タイヤローラー、ブルドーザーなどあらゆる締固</a:t>
            </a:r>
            <a:r>
              <a:rPr sz="1500" spc="-65" dirty="0">
                <a:latin typeface="Yu Gothic"/>
                <a:cs typeface="Yu Gothic"/>
              </a:rPr>
              <a:t>め機械への搭載が可能です。</a:t>
            </a:r>
            <a:endParaRPr sz="1500">
              <a:latin typeface="Yu Gothic"/>
              <a:cs typeface="Yu Gothic"/>
            </a:endParaRPr>
          </a:p>
          <a:p>
            <a:pPr marL="147955">
              <a:lnSpc>
                <a:spcPct val="100000"/>
              </a:lnSpc>
              <a:spcBef>
                <a:spcPts val="2220"/>
              </a:spcBef>
            </a:pPr>
            <a:r>
              <a:rPr sz="1500" spc="-40" dirty="0">
                <a:solidFill>
                  <a:srgbClr val="FFFFFF"/>
                </a:solidFill>
                <a:latin typeface="SimSun"/>
                <a:cs typeface="SimSun"/>
              </a:rPr>
              <a:t>主な特長</a:t>
            </a:r>
            <a:endParaRPr sz="1500">
              <a:latin typeface="SimSun"/>
              <a:cs typeface="SimSun"/>
            </a:endParaRPr>
          </a:p>
          <a:p>
            <a:pPr>
              <a:lnSpc>
                <a:spcPct val="100000"/>
              </a:lnSpc>
              <a:spcBef>
                <a:spcPts val="55"/>
              </a:spcBef>
            </a:pPr>
            <a:endParaRPr sz="1500">
              <a:latin typeface="SimSun"/>
              <a:cs typeface="SimSun"/>
            </a:endParaRPr>
          </a:p>
          <a:p>
            <a:pPr marL="597535">
              <a:lnSpc>
                <a:spcPct val="100000"/>
              </a:lnSpc>
            </a:pPr>
            <a:r>
              <a:rPr sz="1500" spc="110" dirty="0">
                <a:latin typeface="Yu Gothic"/>
                <a:cs typeface="Yu Gothic"/>
              </a:rPr>
              <a:t>TS/GNSS</a:t>
            </a:r>
            <a:r>
              <a:rPr sz="1500" spc="-70" dirty="0">
                <a:latin typeface="Yu Gothic"/>
                <a:cs typeface="Yu Gothic"/>
              </a:rPr>
              <a:t>による締固め管理要領に準拠。</a:t>
            </a:r>
            <a:endParaRPr sz="1500">
              <a:latin typeface="Yu Gothic"/>
              <a:cs typeface="Yu Gothic"/>
            </a:endParaRPr>
          </a:p>
          <a:p>
            <a:pPr marL="591185" marR="177800" indent="5715">
              <a:lnSpc>
                <a:spcPct val="160700"/>
              </a:lnSpc>
              <a:spcBef>
                <a:spcPts val="60"/>
              </a:spcBef>
            </a:pPr>
            <a:r>
              <a:rPr sz="1500" spc="25" dirty="0">
                <a:latin typeface="Yu Gothic"/>
                <a:cs typeface="Yu Gothic"/>
              </a:rPr>
              <a:t>加速度計(</a:t>
            </a:r>
            <a:r>
              <a:rPr sz="1500" spc="125" dirty="0">
                <a:latin typeface="Yu Gothic"/>
                <a:cs typeface="Yu Gothic"/>
              </a:rPr>
              <a:t>CCV</a:t>
            </a:r>
            <a:r>
              <a:rPr sz="1500" spc="-600" dirty="0">
                <a:latin typeface="Yu Gothic"/>
                <a:cs typeface="Yu Gothic"/>
              </a:rPr>
              <a:t>、</a:t>
            </a:r>
            <a:r>
              <a:rPr sz="1500" spc="-75" dirty="0">
                <a:latin typeface="Yu Gothic"/>
                <a:cs typeface="Yu Gothic"/>
              </a:rPr>
              <a:t>α</a:t>
            </a:r>
            <a:r>
              <a:rPr sz="1500" spc="-114" dirty="0">
                <a:latin typeface="Yu Gothic"/>
                <a:cs typeface="Yu Gothic"/>
              </a:rPr>
              <a:t>システム</a:t>
            </a:r>
            <a:r>
              <a:rPr sz="1500" spc="-135" dirty="0">
                <a:latin typeface="Yu Gothic"/>
                <a:cs typeface="Yu Gothic"/>
              </a:rPr>
              <a:t>）</a:t>
            </a:r>
            <a:r>
              <a:rPr sz="1500" spc="-95" dirty="0">
                <a:latin typeface="Yu Gothic"/>
                <a:cs typeface="Yu Gothic"/>
              </a:rPr>
              <a:t>加速度計による締固め度管理を実施可能。</a:t>
            </a:r>
            <a:r>
              <a:rPr sz="1500" spc="-135" dirty="0">
                <a:latin typeface="Yu Gothic"/>
                <a:cs typeface="Yu Gothic"/>
              </a:rPr>
              <a:t>タッチパネル操作を前提としたユーザーインターフェースを採用。</a:t>
            </a:r>
            <a:endParaRPr sz="1500">
              <a:latin typeface="Yu Gothic"/>
              <a:cs typeface="Yu Gothic"/>
            </a:endParaRPr>
          </a:p>
          <a:p>
            <a:pPr marL="591185">
              <a:lnSpc>
                <a:spcPct val="100000"/>
              </a:lnSpc>
              <a:spcBef>
                <a:spcPts val="1175"/>
              </a:spcBef>
            </a:pPr>
            <a:r>
              <a:rPr sz="1500" spc="-105" dirty="0">
                <a:latin typeface="Yu Gothic"/>
                <a:cs typeface="Yu Gothic"/>
              </a:rPr>
              <a:t>キャビンのない機械に設置するための専用収納ボックスを利用可能。</a:t>
            </a:r>
            <a:endParaRPr sz="1500">
              <a:latin typeface="Yu Gothic"/>
              <a:cs typeface="Yu Gothic"/>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965447" y="9531095"/>
            <a:ext cx="3238500" cy="1007744"/>
          </a:xfrm>
          <a:prstGeom prst="rect">
            <a:avLst/>
          </a:prstGeom>
          <a:ln w="10667">
            <a:solidFill>
              <a:srgbClr val="006666"/>
            </a:solidFill>
          </a:ln>
        </p:spPr>
        <p:txBody>
          <a:bodyPr vert="horz" wrap="square" lIns="0" tIns="56515" rIns="0" bIns="0" rtlCol="0">
            <a:spAutoFit/>
          </a:bodyPr>
          <a:lstStyle/>
          <a:p>
            <a:pPr marL="93980">
              <a:lnSpc>
                <a:spcPct val="100000"/>
              </a:lnSpc>
              <a:spcBef>
                <a:spcPts val="445"/>
              </a:spcBef>
            </a:pPr>
            <a:r>
              <a:rPr sz="850" spc="-10" dirty="0">
                <a:solidFill>
                  <a:srgbClr val="006666"/>
                </a:solidFill>
                <a:latin typeface="MS Gothic"/>
                <a:cs typeface="MS Gothic"/>
              </a:rPr>
              <a:t>取扱店・販売店</a:t>
            </a:r>
            <a:endParaRPr sz="850">
              <a:latin typeface="MS Gothic"/>
              <a:cs typeface="MS Gothic"/>
            </a:endParaRPr>
          </a:p>
        </p:txBody>
      </p:sp>
      <p:sp>
        <p:nvSpPr>
          <p:cNvPr id="3" name="object 3"/>
          <p:cNvSpPr txBox="1"/>
          <p:nvPr/>
        </p:nvSpPr>
        <p:spPr>
          <a:xfrm>
            <a:off x="4003547" y="8810243"/>
            <a:ext cx="3177540" cy="623570"/>
          </a:xfrm>
          <a:prstGeom prst="rect">
            <a:avLst/>
          </a:prstGeom>
          <a:ln w="10667">
            <a:solidFill>
              <a:srgbClr val="FF0000"/>
            </a:solidFill>
          </a:ln>
        </p:spPr>
        <p:txBody>
          <a:bodyPr vert="horz" wrap="square" lIns="0" tIns="48895" rIns="0" bIns="0" rtlCol="0">
            <a:spAutoFit/>
          </a:bodyPr>
          <a:lstStyle/>
          <a:p>
            <a:pPr marL="39370" marR="28575">
              <a:lnSpc>
                <a:spcPct val="89600"/>
              </a:lnSpc>
              <a:spcBef>
                <a:spcPts val="385"/>
              </a:spcBef>
            </a:pPr>
            <a:r>
              <a:rPr sz="1300" spc="-135" dirty="0">
                <a:latin typeface="Yu Gothic"/>
                <a:cs typeface="Yu Gothic"/>
              </a:rPr>
              <a:t>システム導入・設置から、取り扱い指導まで</a:t>
            </a:r>
            <a:r>
              <a:rPr sz="1300" spc="-114" dirty="0">
                <a:latin typeface="Yu Gothic"/>
                <a:cs typeface="Yu Gothic"/>
              </a:rPr>
              <a:t>対応させていただきます。また、機材につい</a:t>
            </a:r>
            <a:r>
              <a:rPr sz="1300" spc="-145" dirty="0">
                <a:latin typeface="Yu Gothic"/>
                <a:cs typeface="Yu Gothic"/>
              </a:rPr>
              <a:t>てはレンタルも行っております。</a:t>
            </a:r>
            <a:endParaRPr sz="1300">
              <a:latin typeface="Yu Gothic"/>
              <a:cs typeface="Yu Gothic"/>
            </a:endParaRPr>
          </a:p>
        </p:txBody>
      </p:sp>
      <p:sp>
        <p:nvSpPr>
          <p:cNvPr id="4" name="object 4"/>
          <p:cNvSpPr txBox="1"/>
          <p:nvPr/>
        </p:nvSpPr>
        <p:spPr>
          <a:xfrm>
            <a:off x="1081514" y="9123679"/>
            <a:ext cx="2108835" cy="173990"/>
          </a:xfrm>
          <a:prstGeom prst="rect">
            <a:avLst/>
          </a:prstGeom>
        </p:spPr>
        <p:txBody>
          <a:bodyPr vert="horz" wrap="square" lIns="0" tIns="15240" rIns="0" bIns="0" rtlCol="0">
            <a:spAutoFit/>
          </a:bodyPr>
          <a:lstStyle/>
          <a:p>
            <a:pPr marL="12700">
              <a:lnSpc>
                <a:spcPct val="100000"/>
              </a:lnSpc>
              <a:spcBef>
                <a:spcPts val="120"/>
              </a:spcBef>
            </a:pPr>
            <a:r>
              <a:rPr sz="950" dirty="0">
                <a:latin typeface="Arial MT"/>
                <a:cs typeface="Arial MT"/>
              </a:rPr>
              <a:t>GNSS</a:t>
            </a:r>
            <a:r>
              <a:rPr sz="950" spc="-5" dirty="0">
                <a:latin typeface="MS Gothic"/>
                <a:cs typeface="MS Gothic"/>
              </a:rPr>
              <a:t>アンテナはキャビン上部に設置</a:t>
            </a:r>
            <a:endParaRPr sz="950">
              <a:latin typeface="MS Gothic"/>
              <a:cs typeface="MS Gothic"/>
            </a:endParaRPr>
          </a:p>
        </p:txBody>
      </p:sp>
      <p:sp>
        <p:nvSpPr>
          <p:cNvPr id="5" name="object 5"/>
          <p:cNvSpPr txBox="1"/>
          <p:nvPr/>
        </p:nvSpPr>
        <p:spPr>
          <a:xfrm>
            <a:off x="4374853" y="8491219"/>
            <a:ext cx="2124075" cy="173990"/>
          </a:xfrm>
          <a:prstGeom prst="rect">
            <a:avLst/>
          </a:prstGeom>
        </p:spPr>
        <p:txBody>
          <a:bodyPr vert="horz" wrap="square" lIns="0" tIns="15240" rIns="0" bIns="0" rtlCol="0">
            <a:spAutoFit/>
          </a:bodyPr>
          <a:lstStyle/>
          <a:p>
            <a:pPr marL="12700">
              <a:lnSpc>
                <a:spcPct val="100000"/>
              </a:lnSpc>
              <a:spcBef>
                <a:spcPts val="120"/>
              </a:spcBef>
            </a:pPr>
            <a:r>
              <a:rPr sz="950" spc="-5" dirty="0">
                <a:latin typeface="MS Gothic"/>
                <a:cs typeface="MS Gothic"/>
              </a:rPr>
              <a:t>キャビン内へのシステム機器設置状況</a:t>
            </a:r>
            <a:endParaRPr sz="950">
              <a:latin typeface="MS Gothic"/>
              <a:cs typeface="MS Gothic"/>
            </a:endParaRPr>
          </a:p>
        </p:txBody>
      </p:sp>
      <p:pic>
        <p:nvPicPr>
          <p:cNvPr id="6" name="object 6"/>
          <p:cNvPicPr/>
          <p:nvPr/>
        </p:nvPicPr>
        <p:blipFill>
          <a:blip r:embed="rId2" cstate="print"/>
          <a:stretch>
            <a:fillRect/>
          </a:stretch>
        </p:blipFill>
        <p:spPr>
          <a:xfrm>
            <a:off x="6679692" y="67055"/>
            <a:ext cx="740664" cy="490727"/>
          </a:xfrm>
          <a:prstGeom prst="rect">
            <a:avLst/>
          </a:prstGeom>
        </p:spPr>
      </p:pic>
      <p:pic>
        <p:nvPicPr>
          <p:cNvPr id="7" name="object 7"/>
          <p:cNvPicPr/>
          <p:nvPr/>
        </p:nvPicPr>
        <p:blipFill>
          <a:blip r:embed="rId3" cstate="print"/>
          <a:stretch>
            <a:fillRect/>
          </a:stretch>
        </p:blipFill>
        <p:spPr>
          <a:xfrm>
            <a:off x="4293108" y="5635751"/>
            <a:ext cx="2391156" cy="2772155"/>
          </a:xfrm>
          <a:prstGeom prst="rect">
            <a:avLst/>
          </a:prstGeom>
        </p:spPr>
      </p:pic>
      <p:pic>
        <p:nvPicPr>
          <p:cNvPr id="8" name="object 8"/>
          <p:cNvPicPr/>
          <p:nvPr/>
        </p:nvPicPr>
        <p:blipFill>
          <a:blip r:embed="rId4" cstate="print"/>
          <a:stretch>
            <a:fillRect/>
          </a:stretch>
        </p:blipFill>
        <p:spPr>
          <a:xfrm>
            <a:off x="2718816" y="9863327"/>
            <a:ext cx="890016" cy="591312"/>
          </a:xfrm>
          <a:prstGeom prst="rect">
            <a:avLst/>
          </a:prstGeom>
        </p:spPr>
      </p:pic>
      <p:sp>
        <p:nvSpPr>
          <p:cNvPr id="9" name="object 9"/>
          <p:cNvSpPr txBox="1"/>
          <p:nvPr/>
        </p:nvSpPr>
        <p:spPr>
          <a:xfrm>
            <a:off x="638098" y="9404061"/>
            <a:ext cx="2863850" cy="1027845"/>
          </a:xfrm>
          <a:prstGeom prst="rect">
            <a:avLst/>
          </a:prstGeom>
        </p:spPr>
        <p:txBody>
          <a:bodyPr vert="horz" wrap="square" lIns="0" tIns="106045" rIns="0" bIns="0" rtlCol="0">
            <a:spAutoFit/>
          </a:bodyPr>
          <a:lstStyle/>
          <a:p>
            <a:pPr marL="12700">
              <a:lnSpc>
                <a:spcPct val="100000"/>
              </a:lnSpc>
              <a:spcBef>
                <a:spcPts val="835"/>
              </a:spcBef>
            </a:pPr>
            <a:r>
              <a:rPr sz="1700" spc="-5" dirty="0">
                <a:latin typeface="MS UI Gothic"/>
                <a:cs typeface="MS UI Gothic"/>
              </a:rPr>
              <a:t>株式会社アクティブ・ソリューション</a:t>
            </a:r>
            <a:endParaRPr sz="1700" dirty="0">
              <a:latin typeface="MS UI Gothic"/>
              <a:cs typeface="MS UI Gothic"/>
            </a:endParaRPr>
          </a:p>
          <a:p>
            <a:pPr marL="41275">
              <a:lnSpc>
                <a:spcPct val="100000"/>
              </a:lnSpc>
              <a:spcBef>
                <a:spcPts val="425"/>
              </a:spcBef>
            </a:pPr>
            <a:r>
              <a:rPr sz="950" dirty="0">
                <a:latin typeface="MS Gothic"/>
                <a:cs typeface="MS Gothic"/>
              </a:rPr>
              <a:t>〒</a:t>
            </a:r>
            <a:r>
              <a:rPr sz="950" dirty="0">
                <a:latin typeface="Arial MT"/>
                <a:cs typeface="Arial MT"/>
              </a:rPr>
              <a:t>230-</a:t>
            </a:r>
            <a:r>
              <a:rPr sz="950" spc="-20" dirty="0">
                <a:latin typeface="Arial MT"/>
                <a:cs typeface="Arial MT"/>
              </a:rPr>
              <a:t>00</a:t>
            </a:r>
            <a:r>
              <a:rPr lang="en-US" altLang="ja-JP" sz="950" spc="-20" dirty="0">
                <a:latin typeface="Arial MT"/>
                <a:cs typeface="Arial MT"/>
              </a:rPr>
              <a:t>42</a:t>
            </a:r>
            <a:endParaRPr sz="950" dirty="0">
              <a:latin typeface="Arial MT"/>
              <a:cs typeface="Arial MT"/>
            </a:endParaRPr>
          </a:p>
          <a:p>
            <a:pPr marL="260985" marR="1334135" indent="-212090">
              <a:lnSpc>
                <a:spcPts val="1010"/>
              </a:lnSpc>
              <a:spcBef>
                <a:spcPts val="755"/>
              </a:spcBef>
            </a:pPr>
            <a:r>
              <a:rPr sz="950" dirty="0" err="1">
                <a:latin typeface="MS Gothic"/>
                <a:cs typeface="MS Gothic"/>
              </a:rPr>
              <a:t>横浜市鶴見区</a:t>
            </a:r>
            <a:r>
              <a:rPr lang="ja-JP" altLang="en-US" sz="950" dirty="0">
                <a:latin typeface="MS Gothic"/>
                <a:cs typeface="MS Gothic"/>
              </a:rPr>
              <a:t>仲通</a:t>
            </a:r>
            <a:r>
              <a:rPr lang="en-US" altLang="ja-JP" sz="950" dirty="0">
                <a:latin typeface="MS Gothic"/>
                <a:cs typeface="MS Gothic"/>
              </a:rPr>
              <a:t>2-70-2</a:t>
            </a:r>
            <a:endParaRPr lang="en-US" sz="950" dirty="0">
              <a:latin typeface="MS Gothic"/>
              <a:cs typeface="MS Gothic"/>
            </a:endParaRPr>
          </a:p>
          <a:p>
            <a:pPr marL="260985" marR="1334135" indent="-212090">
              <a:lnSpc>
                <a:spcPts val="1010"/>
              </a:lnSpc>
              <a:spcBef>
                <a:spcPts val="755"/>
              </a:spcBef>
            </a:pPr>
            <a:r>
              <a:rPr sz="950" dirty="0">
                <a:latin typeface="Arial MT"/>
                <a:cs typeface="Arial MT"/>
              </a:rPr>
              <a:t>TEL</a:t>
            </a:r>
            <a:r>
              <a:rPr sz="950" dirty="0">
                <a:latin typeface="MS Gothic"/>
                <a:cs typeface="MS Gothic"/>
              </a:rPr>
              <a:t>：</a:t>
            </a:r>
            <a:r>
              <a:rPr sz="950" dirty="0">
                <a:latin typeface="Arial MT"/>
                <a:cs typeface="Arial MT"/>
              </a:rPr>
              <a:t>045-947-</a:t>
            </a:r>
            <a:r>
              <a:rPr sz="950" spc="-20" dirty="0">
                <a:latin typeface="Arial MT"/>
                <a:cs typeface="Arial MT"/>
              </a:rPr>
              <a:t>2335</a:t>
            </a:r>
            <a:endParaRPr lang="en-US" sz="950" spc="-20" dirty="0">
              <a:latin typeface="Arial MT"/>
              <a:cs typeface="Arial MT"/>
            </a:endParaRPr>
          </a:p>
        </p:txBody>
      </p:sp>
      <p:pic>
        <p:nvPicPr>
          <p:cNvPr id="10" name="object 10"/>
          <p:cNvPicPr/>
          <p:nvPr/>
        </p:nvPicPr>
        <p:blipFill>
          <a:blip r:embed="rId5" cstate="print"/>
          <a:stretch>
            <a:fillRect/>
          </a:stretch>
        </p:blipFill>
        <p:spPr>
          <a:xfrm>
            <a:off x="798576" y="2043683"/>
            <a:ext cx="140208" cy="138683"/>
          </a:xfrm>
          <a:prstGeom prst="rect">
            <a:avLst/>
          </a:prstGeom>
        </p:spPr>
      </p:pic>
      <p:sp>
        <p:nvSpPr>
          <p:cNvPr id="11" name="object 11"/>
          <p:cNvSpPr txBox="1"/>
          <p:nvPr/>
        </p:nvSpPr>
        <p:spPr>
          <a:xfrm>
            <a:off x="647268" y="802640"/>
            <a:ext cx="6483985" cy="4594225"/>
          </a:xfrm>
          <a:prstGeom prst="rect">
            <a:avLst/>
          </a:prstGeom>
        </p:spPr>
        <p:txBody>
          <a:bodyPr vert="horz" wrap="square" lIns="0" tIns="13970" rIns="0" bIns="0" rtlCol="0">
            <a:spAutoFit/>
          </a:bodyPr>
          <a:lstStyle/>
          <a:p>
            <a:pPr marL="12700">
              <a:lnSpc>
                <a:spcPct val="100000"/>
              </a:lnSpc>
              <a:spcBef>
                <a:spcPts val="110"/>
              </a:spcBef>
            </a:pPr>
            <a:r>
              <a:rPr sz="1500" spc="-40" dirty="0">
                <a:solidFill>
                  <a:srgbClr val="FFFFFF"/>
                </a:solidFill>
                <a:latin typeface="SimSun"/>
                <a:cs typeface="SimSun"/>
              </a:rPr>
              <a:t>主な機能</a:t>
            </a:r>
            <a:endParaRPr sz="1500">
              <a:latin typeface="SimSun"/>
              <a:cs typeface="SimSun"/>
            </a:endParaRPr>
          </a:p>
          <a:p>
            <a:pPr marL="327660">
              <a:lnSpc>
                <a:spcPct val="100000"/>
              </a:lnSpc>
              <a:spcBef>
                <a:spcPts val="1670"/>
              </a:spcBef>
            </a:pPr>
            <a:r>
              <a:rPr sz="1500" spc="-80" dirty="0">
                <a:latin typeface="Yu Gothic"/>
                <a:cs typeface="Yu Gothic"/>
              </a:rPr>
              <a:t>転圧回数管理・高さ管理機能</a:t>
            </a:r>
            <a:endParaRPr sz="1500">
              <a:latin typeface="Yu Gothic"/>
              <a:cs typeface="Yu Gothic"/>
            </a:endParaRPr>
          </a:p>
          <a:p>
            <a:pPr marL="476884">
              <a:lnSpc>
                <a:spcPct val="100000"/>
              </a:lnSpc>
              <a:spcBef>
                <a:spcPts val="245"/>
              </a:spcBef>
            </a:pPr>
            <a:r>
              <a:rPr sz="1300" spc="-125" dirty="0">
                <a:latin typeface="Yu Gothic"/>
                <a:cs typeface="Yu Gothic"/>
              </a:rPr>
              <a:t>－自車位置表示、転圧回数表示、出来形ヒートマップ</a:t>
            </a:r>
            <a:r>
              <a:rPr sz="950" dirty="0">
                <a:latin typeface="Yu Gothic"/>
                <a:cs typeface="Yu Gothic"/>
              </a:rPr>
              <a:t>※</a:t>
            </a:r>
            <a:r>
              <a:rPr sz="1300" spc="-145" dirty="0">
                <a:latin typeface="Yu Gothic"/>
                <a:cs typeface="Yu Gothic"/>
              </a:rPr>
              <a:t>表示。</a:t>
            </a:r>
            <a:endParaRPr sz="1300">
              <a:latin typeface="Yu Gothic"/>
              <a:cs typeface="Yu Gothic"/>
            </a:endParaRPr>
          </a:p>
          <a:p>
            <a:pPr marL="163195">
              <a:lnSpc>
                <a:spcPct val="100000"/>
              </a:lnSpc>
              <a:spcBef>
                <a:spcPts val="490"/>
              </a:spcBef>
            </a:pPr>
            <a:r>
              <a:rPr sz="1050" spc="-80" dirty="0">
                <a:latin typeface="Yu Gothic"/>
                <a:cs typeface="Yu Gothic"/>
              </a:rPr>
              <a:t>※オプションでレーザースキャナーを接続し、出来形点群データを取得可能</a:t>
            </a:r>
            <a:r>
              <a:rPr sz="1050" b="1" spc="-10" dirty="0">
                <a:latin typeface="Yu Gothic"/>
                <a:cs typeface="Yu Gothic"/>
              </a:rPr>
              <a:t>（NETIS</a:t>
            </a:r>
            <a:r>
              <a:rPr sz="1050" b="1" spc="-70" dirty="0">
                <a:latin typeface="Yu Gothic"/>
                <a:cs typeface="Yu Gothic"/>
              </a:rPr>
              <a:t>登録申請中</a:t>
            </a:r>
            <a:r>
              <a:rPr sz="1050" b="1" spc="-50" dirty="0">
                <a:latin typeface="Yu Gothic"/>
                <a:cs typeface="Yu Gothic"/>
              </a:rPr>
              <a:t>）</a:t>
            </a:r>
            <a:endParaRPr sz="1050">
              <a:latin typeface="Yu Gothic"/>
              <a:cs typeface="Yu Gothic"/>
            </a:endParaRPr>
          </a:p>
          <a:p>
            <a:pPr marL="334010">
              <a:lnSpc>
                <a:spcPct val="100000"/>
              </a:lnSpc>
              <a:spcBef>
                <a:spcPts val="500"/>
              </a:spcBef>
            </a:pPr>
            <a:r>
              <a:rPr sz="1500" spc="-15" dirty="0">
                <a:latin typeface="Yu Gothic"/>
                <a:cs typeface="Yu Gothic"/>
              </a:rPr>
              <a:t>様々な転圧機械に対応</a:t>
            </a:r>
            <a:endParaRPr sz="1500">
              <a:latin typeface="Yu Gothic"/>
              <a:cs typeface="Yu Gothic"/>
            </a:endParaRPr>
          </a:p>
          <a:p>
            <a:pPr marL="484505">
              <a:lnSpc>
                <a:spcPct val="100000"/>
              </a:lnSpc>
              <a:spcBef>
                <a:spcPts val="715"/>
              </a:spcBef>
            </a:pPr>
            <a:r>
              <a:rPr sz="1300" spc="-195" dirty="0">
                <a:latin typeface="Yu Gothic"/>
                <a:cs typeface="Yu Gothic"/>
              </a:rPr>
              <a:t>－土工用振動ローラー、タイヤローラー、コンバインドローラー、ブルドーザーに対応。</a:t>
            </a:r>
            <a:endParaRPr sz="1300">
              <a:latin typeface="Yu Gothic"/>
              <a:cs typeface="Yu Gothic"/>
            </a:endParaRPr>
          </a:p>
          <a:p>
            <a:pPr marL="330835">
              <a:lnSpc>
                <a:spcPct val="100000"/>
              </a:lnSpc>
              <a:spcBef>
                <a:spcPts val="1290"/>
              </a:spcBef>
            </a:pPr>
            <a:r>
              <a:rPr sz="1500" spc="-10" dirty="0">
                <a:latin typeface="Yu Gothic"/>
                <a:cs typeface="Yu Gothic"/>
              </a:rPr>
              <a:t>座標系設定</a:t>
            </a:r>
            <a:endParaRPr sz="1500">
              <a:latin typeface="Yu Gothic"/>
              <a:cs typeface="Yu Gothic"/>
            </a:endParaRPr>
          </a:p>
          <a:p>
            <a:pPr marL="469265">
              <a:lnSpc>
                <a:spcPct val="100000"/>
              </a:lnSpc>
              <a:spcBef>
                <a:spcPts val="160"/>
              </a:spcBef>
            </a:pPr>
            <a:r>
              <a:rPr sz="1300" spc="-80" dirty="0">
                <a:latin typeface="Yu Gothic"/>
                <a:cs typeface="Yu Gothic"/>
              </a:rPr>
              <a:t>－新旧測地系ならびにユーザー定義測地系対応。</a:t>
            </a:r>
            <a:endParaRPr sz="1300">
              <a:latin typeface="Yu Gothic"/>
              <a:cs typeface="Yu Gothic"/>
            </a:endParaRPr>
          </a:p>
          <a:p>
            <a:pPr marL="324485">
              <a:lnSpc>
                <a:spcPct val="100000"/>
              </a:lnSpc>
              <a:spcBef>
                <a:spcPts val="965"/>
              </a:spcBef>
            </a:pPr>
            <a:r>
              <a:rPr sz="1500" spc="-15" dirty="0">
                <a:latin typeface="Yu Gothic"/>
                <a:cs typeface="Yu Gothic"/>
              </a:rPr>
              <a:t>表示設定</a:t>
            </a:r>
            <a:endParaRPr sz="1500">
              <a:latin typeface="Yu Gothic"/>
              <a:cs typeface="Yu Gothic"/>
            </a:endParaRPr>
          </a:p>
          <a:p>
            <a:pPr marL="455930">
              <a:lnSpc>
                <a:spcPct val="100000"/>
              </a:lnSpc>
              <a:spcBef>
                <a:spcPts val="345"/>
              </a:spcBef>
            </a:pPr>
            <a:r>
              <a:rPr sz="1300" spc="-140" dirty="0">
                <a:latin typeface="Yu Gothic"/>
                <a:cs typeface="Yu Gothic"/>
              </a:rPr>
              <a:t>－転圧回数、走行軌跡、出来形ヒートマップ、加速度応答値分布表示</a:t>
            </a:r>
            <a:endParaRPr sz="1300">
              <a:latin typeface="Yu Gothic"/>
              <a:cs typeface="Yu Gothic"/>
            </a:endParaRPr>
          </a:p>
          <a:p>
            <a:pPr marL="455930">
              <a:lnSpc>
                <a:spcPct val="100000"/>
              </a:lnSpc>
              <a:spcBef>
                <a:spcPts val="229"/>
              </a:spcBef>
            </a:pPr>
            <a:r>
              <a:rPr sz="1300" spc="85" dirty="0">
                <a:latin typeface="Yu Gothic"/>
                <a:cs typeface="Yu Gothic"/>
              </a:rPr>
              <a:t>－DXF</a:t>
            </a:r>
            <a:r>
              <a:rPr sz="1300" spc="-125" dirty="0">
                <a:latin typeface="Yu Gothic"/>
                <a:cs typeface="Yu Gothic"/>
              </a:rPr>
              <a:t>ファイルを背景図として表示可能。</a:t>
            </a:r>
            <a:endParaRPr sz="1300">
              <a:latin typeface="Yu Gothic"/>
              <a:cs typeface="Yu Gothic"/>
            </a:endParaRPr>
          </a:p>
          <a:p>
            <a:pPr marL="317500">
              <a:lnSpc>
                <a:spcPct val="100000"/>
              </a:lnSpc>
              <a:spcBef>
                <a:spcPts val="890"/>
              </a:spcBef>
            </a:pPr>
            <a:r>
              <a:rPr sz="1500" spc="130" dirty="0">
                <a:latin typeface="Yu Gothic"/>
                <a:cs typeface="Yu Gothic"/>
              </a:rPr>
              <a:t>GNSS</a:t>
            </a:r>
            <a:r>
              <a:rPr sz="1500" spc="-130" dirty="0">
                <a:latin typeface="Yu Gothic"/>
                <a:cs typeface="Yu Gothic"/>
              </a:rPr>
              <a:t>・通信設定</a:t>
            </a:r>
            <a:endParaRPr sz="1500">
              <a:latin typeface="Yu Gothic"/>
              <a:cs typeface="Yu Gothic"/>
            </a:endParaRPr>
          </a:p>
          <a:p>
            <a:pPr marL="455930">
              <a:lnSpc>
                <a:spcPct val="100000"/>
              </a:lnSpc>
              <a:spcBef>
                <a:spcPts val="165"/>
              </a:spcBef>
            </a:pPr>
            <a:r>
              <a:rPr sz="1300" spc="85" dirty="0">
                <a:latin typeface="Yu Gothic"/>
                <a:cs typeface="Yu Gothic"/>
              </a:rPr>
              <a:t>－NMEAGGA,GGK</a:t>
            </a:r>
            <a:r>
              <a:rPr sz="1300" spc="-80" dirty="0">
                <a:latin typeface="Yu Gothic"/>
                <a:cs typeface="Yu Gothic"/>
              </a:rPr>
              <a:t>対応。ほとんどの</a:t>
            </a:r>
            <a:r>
              <a:rPr sz="1300" spc="85" dirty="0">
                <a:latin typeface="Yu Gothic"/>
                <a:cs typeface="Yu Gothic"/>
              </a:rPr>
              <a:t>GNSS</a:t>
            </a:r>
            <a:r>
              <a:rPr sz="1300" spc="-65" dirty="0">
                <a:latin typeface="Yu Gothic"/>
                <a:cs typeface="Yu Gothic"/>
              </a:rPr>
              <a:t>受信機が利用可能。</a:t>
            </a:r>
            <a:endParaRPr sz="1300">
              <a:latin typeface="Yu Gothic"/>
              <a:cs typeface="Yu Gothic"/>
            </a:endParaRPr>
          </a:p>
          <a:p>
            <a:pPr marL="455930">
              <a:lnSpc>
                <a:spcPct val="100000"/>
              </a:lnSpc>
              <a:spcBef>
                <a:spcPts val="225"/>
              </a:spcBef>
            </a:pPr>
            <a:r>
              <a:rPr sz="1300" spc="-20" dirty="0">
                <a:latin typeface="Yu Gothic"/>
                <a:cs typeface="Yu Gothic"/>
              </a:rPr>
              <a:t>－無線</a:t>
            </a:r>
            <a:r>
              <a:rPr sz="1300" spc="70" dirty="0">
                <a:latin typeface="Yu Gothic"/>
                <a:cs typeface="Yu Gothic"/>
              </a:rPr>
              <a:t>LAN</a:t>
            </a:r>
            <a:r>
              <a:rPr sz="1300" spc="-535" dirty="0">
                <a:latin typeface="Yu Gothic"/>
                <a:cs typeface="Yu Gothic"/>
              </a:rPr>
              <a:t>、</a:t>
            </a:r>
            <a:r>
              <a:rPr sz="1300" spc="190" dirty="0">
                <a:latin typeface="Yu Gothic"/>
                <a:cs typeface="Yu Gothic"/>
              </a:rPr>
              <a:t>4G</a:t>
            </a:r>
            <a:r>
              <a:rPr sz="1300" spc="-260" dirty="0">
                <a:latin typeface="Yu Gothic"/>
                <a:cs typeface="Yu Gothic"/>
              </a:rPr>
              <a:t>・</a:t>
            </a:r>
            <a:r>
              <a:rPr sz="1300" spc="-10" dirty="0">
                <a:latin typeface="Yu Gothic"/>
                <a:cs typeface="Yu Gothic"/>
              </a:rPr>
              <a:t>5G</a:t>
            </a:r>
            <a:r>
              <a:rPr sz="1300" spc="-130" dirty="0">
                <a:latin typeface="Yu Gothic"/>
                <a:cs typeface="Yu Gothic"/>
              </a:rPr>
              <a:t>回線などを利用し、外部からのアクセスが可能。</a:t>
            </a:r>
            <a:endParaRPr sz="1300">
              <a:latin typeface="Yu Gothic"/>
              <a:cs typeface="Yu Gothic"/>
            </a:endParaRPr>
          </a:p>
          <a:p>
            <a:pPr marL="341630">
              <a:lnSpc>
                <a:spcPct val="100000"/>
              </a:lnSpc>
              <a:spcBef>
                <a:spcPts val="965"/>
              </a:spcBef>
            </a:pPr>
            <a:r>
              <a:rPr sz="1500" spc="-35" dirty="0">
                <a:latin typeface="Yu Gothic"/>
                <a:cs typeface="Yu Gothic"/>
              </a:rPr>
              <a:t>その他機能</a:t>
            </a:r>
            <a:endParaRPr sz="1500">
              <a:latin typeface="Yu Gothic"/>
              <a:cs typeface="Yu Gothic"/>
            </a:endParaRPr>
          </a:p>
          <a:p>
            <a:pPr marL="471170">
              <a:lnSpc>
                <a:spcPct val="100000"/>
              </a:lnSpc>
              <a:spcBef>
                <a:spcPts val="765"/>
              </a:spcBef>
            </a:pPr>
            <a:r>
              <a:rPr sz="1300" spc="-200" dirty="0">
                <a:latin typeface="Yu Gothic"/>
                <a:cs typeface="Yu Gothic"/>
              </a:rPr>
              <a:t>－オートスクロール、ノースアップ、ヘディングアップ</a:t>
            </a:r>
            <a:endParaRPr sz="1300">
              <a:latin typeface="Yu Gothic"/>
              <a:cs typeface="Yu Gothic"/>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TotalTime>
  <Words>157</Words>
  <Application>Microsoft Office PowerPoint</Application>
  <PresentationFormat>ユーザー設定</PresentationFormat>
  <Paragraphs>32</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Arial MT</vt:lpstr>
      <vt:lpstr>MS PGothic</vt:lpstr>
      <vt:lpstr>MS UI Gothic</vt:lpstr>
      <vt:lpstr>MS Gothic</vt:lpstr>
      <vt:lpstr>SimSun</vt:lpstr>
      <vt:lpstr>Yu Gothic</vt:lpstr>
      <vt:lpstr>Calibri</vt:lpstr>
      <vt:lpstr>Impact</vt:lpstr>
      <vt:lpstr>Verdana</vt:lpstr>
      <vt:lpstr>Office Theme</vt:lpstr>
      <vt:lpstr>MCC-ONE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一弥 長谷部</cp:lastModifiedBy>
  <cp:revision>1</cp:revision>
  <dcterms:created xsi:type="dcterms:W3CDTF">2025-03-06T01:56:11Z</dcterms:created>
  <dcterms:modified xsi:type="dcterms:W3CDTF">2025-03-06T02:09:21Z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2023-02-10T00:00:00Z</vt:filetime>
  </property>
  <property fmtid="{D5CDD505-2E9C-101B-9397-08002B2CF9AE}" pid="3" name="LastSaved">
    <vt:filetime>2025-03-06T00:00:00Z</vt:filetime>
  </property>
  <property fmtid="{D5CDD505-2E9C-101B-9397-08002B2CF9AE}" pid="4" name="Producer">
    <vt:lpwstr>Antenna House PDF Driver V6.0MR20 (6.0.20.2)</vt:lpwstr>
  </property>
</Properties>
</file>