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906000" type="A4"/>
  <p:notesSz cx="6858000" cy="990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16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24612"/>
            <a:ext cx="6858000" cy="838200"/>
          </a:xfrm>
          <a:custGeom>
            <a:avLst/>
            <a:gdLst/>
            <a:ahLst/>
            <a:cxnLst/>
            <a:rect l="l" t="t" r="r" b="b"/>
            <a:pathLst>
              <a:path w="6858000" h="838200">
                <a:moveTo>
                  <a:pt x="6857999" y="0"/>
                </a:moveTo>
                <a:lnTo>
                  <a:pt x="0" y="0"/>
                </a:lnTo>
                <a:lnTo>
                  <a:pt x="0" y="838199"/>
                </a:lnTo>
                <a:lnTo>
                  <a:pt x="6857999" y="838199"/>
                </a:lnTo>
                <a:lnTo>
                  <a:pt x="6857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8229600"/>
            <a:ext cx="128015" cy="1295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468" y="8557259"/>
            <a:ext cx="128015" cy="1280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768" y="7725155"/>
            <a:ext cx="6123431" cy="3139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257800"/>
            <a:ext cx="129539" cy="128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4055" y="540510"/>
            <a:ext cx="135191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jp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image" Target="../media/image17.jp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image" Target="../media/image15.jp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8054" y="801114"/>
            <a:ext cx="2858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S PGothic"/>
                <a:cs typeface="MS PGothic"/>
              </a:rPr>
              <a:t>～</a:t>
            </a:r>
            <a:r>
              <a:rPr sz="1400" spc="40" dirty="0">
                <a:solidFill>
                  <a:srgbClr val="FFFFFF"/>
                </a:solidFill>
                <a:latin typeface="MS PGothic"/>
                <a:cs typeface="MS PGothic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Active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solution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Navi</a:t>
            </a:r>
            <a:r>
              <a:rPr sz="1400" spc="-65" dirty="0">
                <a:solidFill>
                  <a:srgbClr val="FFFFFF"/>
                </a:solidFill>
                <a:latin typeface="MS PGothic"/>
                <a:cs typeface="MS PGothic"/>
              </a:rPr>
              <a:t>シリーズ </a:t>
            </a:r>
            <a:r>
              <a:rPr sz="1400" spc="-50" dirty="0">
                <a:solidFill>
                  <a:srgbClr val="FFFFFF"/>
                </a:solidFill>
                <a:latin typeface="MS PGothic"/>
                <a:cs typeface="MS PGothic"/>
              </a:rPr>
              <a:t>～</a:t>
            </a:r>
            <a:endParaRPr sz="1400">
              <a:latin typeface="MS PGothic"/>
              <a:cs typeface="MS P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9163808"/>
            <a:ext cx="128015" cy="1295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1951" y="385063"/>
            <a:ext cx="2703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GNSS</a:t>
            </a:r>
            <a:r>
              <a:rPr sz="1400" spc="-20" dirty="0">
                <a:solidFill>
                  <a:srgbClr val="FFFFFF"/>
                </a:solidFill>
                <a:latin typeface="MS PGothic"/>
                <a:cs typeface="MS PGothic"/>
              </a:rPr>
              <a:t>クレーン船施工支援システム</a:t>
            </a:r>
            <a:endParaRPr sz="1400">
              <a:latin typeface="MS PGothic"/>
              <a:cs typeface="MS P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4055" y="540510"/>
            <a:ext cx="1351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C-</a:t>
            </a:r>
            <a:r>
              <a:rPr spc="-20" dirty="0"/>
              <a:t>Navi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47344" y="1473707"/>
            <a:ext cx="5697220" cy="4209415"/>
            <a:chOff x="847344" y="1473707"/>
            <a:chExt cx="5697220" cy="42094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4" y="1473707"/>
              <a:ext cx="5295900" cy="39684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555" y="4069079"/>
              <a:ext cx="2095500" cy="161391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91" y="8860532"/>
            <a:ext cx="128015" cy="1280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7547" y="5859880"/>
            <a:ext cx="6325870" cy="376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30000"/>
              </a:lnSpc>
              <a:spcBef>
                <a:spcPts val="100"/>
              </a:spcBef>
            </a:pPr>
            <a:r>
              <a:rPr sz="1400" dirty="0">
                <a:latin typeface="MS PGothic"/>
                <a:cs typeface="MS PGothic"/>
              </a:rPr>
              <a:t>C-</a:t>
            </a:r>
            <a:r>
              <a:rPr sz="1400" spc="-10" dirty="0">
                <a:latin typeface="MS PGothic"/>
                <a:cs typeface="MS PGothic"/>
              </a:rPr>
              <a:t>NAVI</a:t>
            </a:r>
            <a:r>
              <a:rPr sz="1400" spc="-20" dirty="0">
                <a:latin typeface="MS PGothic"/>
                <a:cs typeface="MS PGothic"/>
              </a:rPr>
              <a:t>は、クレーントップに設置した</a:t>
            </a:r>
            <a:r>
              <a:rPr sz="1400" spc="-20" dirty="0">
                <a:latin typeface="MS UI Gothic"/>
                <a:cs typeface="MS UI Gothic"/>
              </a:rPr>
              <a:t>GNSS</a:t>
            </a:r>
            <a:r>
              <a:rPr sz="1400" spc="-15" dirty="0">
                <a:latin typeface="MS UI Gothic"/>
                <a:cs typeface="MS UI Gothic"/>
              </a:rPr>
              <a:t>と、船体に設置した</a:t>
            </a:r>
            <a:r>
              <a:rPr sz="1400" spc="-10" dirty="0">
                <a:latin typeface="MS UI Gothic"/>
                <a:cs typeface="MS UI Gothic"/>
              </a:rPr>
              <a:t>GNSS</a:t>
            </a:r>
            <a:r>
              <a:rPr sz="1400" spc="-25" dirty="0">
                <a:latin typeface="MS UI Gothic"/>
                <a:cs typeface="MS UI Gothic"/>
              </a:rPr>
              <a:t>コンパスを組み</a:t>
            </a:r>
            <a:r>
              <a:rPr sz="1400" spc="500" dirty="0">
                <a:latin typeface="MS UI Gothic"/>
                <a:cs typeface="MS UI Gothic"/>
              </a:rPr>
              <a:t> </a:t>
            </a:r>
            <a:r>
              <a:rPr sz="1400" spc="-15" dirty="0">
                <a:latin typeface="MS UI Gothic"/>
                <a:cs typeface="MS UI Gothic"/>
              </a:rPr>
              <a:t>合わせた、クレーン船</a:t>
            </a:r>
            <a:r>
              <a:rPr sz="1400" spc="-10" dirty="0">
                <a:latin typeface="MS UI Gothic"/>
                <a:cs typeface="MS UI Gothic"/>
              </a:rPr>
              <a:t>（</a:t>
            </a:r>
            <a:r>
              <a:rPr sz="1400" spc="-15" dirty="0">
                <a:latin typeface="MS UI Gothic"/>
                <a:cs typeface="MS UI Gothic"/>
              </a:rPr>
              <a:t>ガット船</a:t>
            </a:r>
            <a:r>
              <a:rPr sz="1400" spc="-10" dirty="0">
                <a:latin typeface="MS UI Gothic"/>
                <a:cs typeface="MS UI Gothic"/>
              </a:rPr>
              <a:t>）</a:t>
            </a:r>
            <a:r>
              <a:rPr sz="1400" spc="-25" dirty="0">
                <a:latin typeface="MS UI Gothic"/>
                <a:cs typeface="MS UI Gothic"/>
              </a:rPr>
              <a:t>の施工支援システムです。構造物の据付作業や浚渫作業</a:t>
            </a:r>
            <a:r>
              <a:rPr sz="1400" spc="-30" dirty="0">
                <a:latin typeface="MS UI Gothic"/>
                <a:cs typeface="MS UI Gothic"/>
              </a:rPr>
              <a:t>、捨石投入作業などへの応用が可能です。クレーンの作業位置を高精度に誘導ができ、さ</a:t>
            </a:r>
            <a:r>
              <a:rPr sz="1400" dirty="0">
                <a:latin typeface="MS UI Gothic"/>
                <a:cs typeface="MS UI Gothic"/>
              </a:rPr>
              <a:t>らに</a:t>
            </a:r>
            <a:r>
              <a:rPr sz="1400" spc="-10" dirty="0">
                <a:latin typeface="MS UI Gothic"/>
                <a:cs typeface="MS UI Gothic"/>
              </a:rPr>
              <a:t>GNSS</a:t>
            </a:r>
            <a:r>
              <a:rPr sz="1400" spc="-30" dirty="0">
                <a:latin typeface="MS UI Gothic"/>
                <a:cs typeface="MS UI Gothic"/>
              </a:rPr>
              <a:t>コンパスの船体方位データを利用した、クレーン旋回角度の描画・管理も可能で</a:t>
            </a:r>
            <a:r>
              <a:rPr sz="1400" spc="-5" dirty="0">
                <a:latin typeface="MS UI Gothic"/>
                <a:cs typeface="MS UI Gothic"/>
              </a:rPr>
              <a:t>す。無線</a:t>
            </a:r>
            <a:r>
              <a:rPr sz="1400" spc="-10" dirty="0">
                <a:latin typeface="MS UI Gothic"/>
                <a:cs typeface="MS UI Gothic"/>
              </a:rPr>
              <a:t>LAN</a:t>
            </a:r>
            <a:r>
              <a:rPr sz="1400" spc="-25" dirty="0">
                <a:latin typeface="MS UI Gothic"/>
                <a:cs typeface="MS UI Gothic"/>
              </a:rPr>
              <a:t>やモバイル端末を利用すれば、同時に作業を行う他の船団との情報共有も可能であり、さらに陸上の現場事務所など、遠隔地での施工監視もできます。</a:t>
            </a:r>
            <a:endParaRPr sz="1400">
              <a:latin typeface="MS UI Gothic"/>
              <a:cs typeface="MS UI Gothic"/>
            </a:endParaRPr>
          </a:p>
          <a:p>
            <a:pPr marL="99060">
              <a:lnSpc>
                <a:spcPct val="100000"/>
              </a:lnSpc>
              <a:spcBef>
                <a:spcPts val="1595"/>
              </a:spcBef>
            </a:pPr>
            <a:r>
              <a:rPr sz="1400" b="1" spc="-50" dirty="0">
                <a:solidFill>
                  <a:srgbClr val="FFFFFF"/>
                </a:solidFill>
                <a:latin typeface="Malgun Gothic"/>
                <a:cs typeface="Malgun Gothic"/>
              </a:rPr>
              <a:t>主な特長</a:t>
            </a:r>
            <a:endParaRPr sz="1400">
              <a:latin typeface="Malgun Gothic"/>
              <a:cs typeface="Malgun Gothic"/>
            </a:endParaRPr>
          </a:p>
          <a:p>
            <a:pPr marL="440690" marR="179070" indent="-12700">
              <a:lnSpc>
                <a:spcPct val="135000"/>
              </a:lnSpc>
              <a:spcBef>
                <a:spcPts val="1390"/>
              </a:spcBef>
            </a:pPr>
            <a:r>
              <a:rPr sz="1400" spc="-10" dirty="0">
                <a:latin typeface="Verdana"/>
                <a:cs typeface="Verdana"/>
              </a:rPr>
              <a:t>DGNSS</a:t>
            </a:r>
            <a:r>
              <a:rPr sz="1400" spc="-10" dirty="0">
                <a:latin typeface="MS PGothic"/>
                <a:cs typeface="MS PGothic"/>
              </a:rPr>
              <a:t>（</a:t>
            </a:r>
            <a:r>
              <a:rPr sz="1400" spc="-5" dirty="0">
                <a:latin typeface="MS PGothic"/>
                <a:cs typeface="MS PGothic"/>
              </a:rPr>
              <a:t>精度±</a:t>
            </a:r>
            <a:r>
              <a:rPr sz="1400" spc="-10" dirty="0">
                <a:latin typeface="Verdana"/>
                <a:cs typeface="Verdana"/>
              </a:rPr>
              <a:t>50cm</a:t>
            </a:r>
            <a:r>
              <a:rPr sz="1400" spc="-10" dirty="0">
                <a:latin typeface="MS PGothic"/>
                <a:cs typeface="MS PGothic"/>
              </a:rPr>
              <a:t>程度</a:t>
            </a:r>
            <a:r>
              <a:rPr sz="1400" dirty="0">
                <a:latin typeface="MS PGothic"/>
                <a:cs typeface="MS PGothic"/>
              </a:rPr>
              <a:t>）</a:t>
            </a:r>
            <a:r>
              <a:rPr sz="1400" spc="-20" dirty="0">
                <a:latin typeface="MS PGothic"/>
                <a:cs typeface="MS PGothic"/>
              </a:rPr>
              <a:t>ならびに</a:t>
            </a:r>
            <a:r>
              <a:rPr sz="1400" spc="-45" dirty="0">
                <a:latin typeface="Verdana"/>
                <a:cs typeface="Verdana"/>
              </a:rPr>
              <a:t>RTK-</a:t>
            </a:r>
            <a:r>
              <a:rPr sz="1400" spc="-10" dirty="0">
                <a:latin typeface="Verdana"/>
                <a:cs typeface="Verdana"/>
              </a:rPr>
              <a:t>GNSS</a:t>
            </a:r>
            <a:r>
              <a:rPr sz="1400" spc="-10" dirty="0">
                <a:latin typeface="MS PGothic"/>
                <a:cs typeface="MS PGothic"/>
              </a:rPr>
              <a:t>（精度±</a:t>
            </a:r>
            <a:r>
              <a:rPr sz="1400" spc="-10" dirty="0">
                <a:latin typeface="Verdana"/>
                <a:cs typeface="Verdana"/>
              </a:rPr>
              <a:t>2cm</a:t>
            </a:r>
            <a:r>
              <a:rPr sz="1400" spc="-10" dirty="0">
                <a:latin typeface="MS PGothic"/>
                <a:cs typeface="MS PGothic"/>
              </a:rPr>
              <a:t>程度</a:t>
            </a:r>
            <a:r>
              <a:rPr sz="1400" dirty="0">
                <a:latin typeface="MS PGothic"/>
                <a:cs typeface="MS PGothic"/>
              </a:rPr>
              <a:t>）</a:t>
            </a:r>
            <a:r>
              <a:rPr sz="1400" spc="-25" dirty="0">
                <a:latin typeface="MS PGothic"/>
                <a:cs typeface="MS PGothic"/>
              </a:rPr>
              <a:t>対応。</a:t>
            </a:r>
            <a:r>
              <a:rPr sz="1400" spc="-30" dirty="0">
                <a:latin typeface="MS PGothic"/>
                <a:cs typeface="MS PGothic"/>
              </a:rPr>
              <a:t>クレーン位置ならびに船体位置のリアルタイム誘導。</a:t>
            </a:r>
            <a:endParaRPr sz="1400">
              <a:latin typeface="MS PGothic"/>
              <a:cs typeface="MS PGothic"/>
            </a:endParaRPr>
          </a:p>
          <a:p>
            <a:pPr marL="431165" marR="1159510" indent="10160">
              <a:lnSpc>
                <a:spcPct val="140700"/>
              </a:lnSpc>
              <a:spcBef>
                <a:spcPts val="15"/>
              </a:spcBef>
            </a:pPr>
            <a:r>
              <a:rPr sz="1400" spc="-20" dirty="0">
                <a:latin typeface="MS PGothic"/>
                <a:cs typeface="MS PGothic"/>
              </a:rPr>
              <a:t>漁礁などの構造物設置、捨石作業、浚渫作業などに適用可能。</a:t>
            </a:r>
            <a:r>
              <a:rPr sz="1400" spc="-35" dirty="0">
                <a:latin typeface="MS PGothic"/>
                <a:cs typeface="MS PGothic"/>
              </a:rPr>
              <a:t>アンカー打設位置ならびにアンカーラインの表示が可能。</a:t>
            </a:r>
            <a:endParaRPr sz="1400">
              <a:latin typeface="MS PGothic"/>
              <a:cs typeface="MS PGothic"/>
            </a:endParaRPr>
          </a:p>
          <a:p>
            <a:pPr marL="43307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latin typeface="MS PGothic"/>
                <a:cs typeface="MS PGothic"/>
              </a:rPr>
              <a:t>現場図面読み込み</a:t>
            </a:r>
            <a:r>
              <a:rPr sz="1400" spc="-10" dirty="0">
                <a:latin typeface="MS PGothic"/>
                <a:cs typeface="MS PGothic"/>
              </a:rPr>
              <a:t>（DXF形式</a:t>
            </a:r>
            <a:r>
              <a:rPr sz="1400" dirty="0">
                <a:latin typeface="MS PGothic"/>
                <a:cs typeface="MS PGothic"/>
              </a:rPr>
              <a:t>）</a:t>
            </a:r>
            <a:r>
              <a:rPr sz="1400" spc="-20" dirty="0">
                <a:latin typeface="MS PGothic"/>
                <a:cs typeface="MS PGothic"/>
              </a:rPr>
              <a:t>、構造物手入力機能搭載。</a:t>
            </a:r>
            <a:endParaRPr sz="1400">
              <a:latin typeface="MS PGothic"/>
              <a:cs typeface="MS P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991" y="9467084"/>
            <a:ext cx="128015" cy="1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651" y="8712334"/>
            <a:ext cx="2650490" cy="87121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spc="-30" dirty="0">
                <a:latin typeface="MS UI Gothic"/>
                <a:cs typeface="MS UI Gothic"/>
              </a:rPr>
              <a:t>株式会社アクティブ・ソリューション</a:t>
            </a:r>
            <a:endParaRPr sz="1600" dirty="0">
              <a:latin typeface="MS UI Gothic"/>
              <a:cs typeface="MS UI Gothic"/>
            </a:endParaRPr>
          </a:p>
          <a:p>
            <a:pPr marL="38100">
              <a:lnSpc>
                <a:spcPct val="100000"/>
              </a:lnSpc>
              <a:spcBef>
                <a:spcPts val="365"/>
              </a:spcBef>
            </a:pPr>
            <a:r>
              <a:rPr sz="900" dirty="0">
                <a:latin typeface="MS PGothic"/>
                <a:cs typeface="MS PGothic"/>
              </a:rPr>
              <a:t>〒</a:t>
            </a:r>
            <a:r>
              <a:rPr sz="900" spc="-10" dirty="0">
                <a:latin typeface="Arial MT"/>
                <a:cs typeface="Arial MT"/>
              </a:rPr>
              <a:t>230-</a:t>
            </a:r>
            <a:r>
              <a:rPr sz="900" spc="-20" dirty="0">
                <a:latin typeface="Arial MT"/>
                <a:cs typeface="Arial MT"/>
              </a:rPr>
              <a:t>00</a:t>
            </a:r>
            <a:r>
              <a:rPr lang="en-US" altLang="ja-JP" sz="900" spc="-20" dirty="0">
                <a:latin typeface="Arial MT"/>
                <a:cs typeface="Arial MT"/>
              </a:rPr>
              <a:t>42</a:t>
            </a:r>
            <a:endParaRPr sz="900" dirty="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250"/>
              </a:spcBef>
            </a:pPr>
            <a:r>
              <a:rPr sz="900" dirty="0" err="1">
                <a:latin typeface="MS PGothic"/>
                <a:cs typeface="MS PGothic"/>
              </a:rPr>
              <a:t>横浜市鶴見区</a:t>
            </a:r>
            <a:r>
              <a:rPr lang="ja-JP" altLang="en-US" sz="900" dirty="0">
                <a:latin typeface="MS PGothic"/>
                <a:cs typeface="MS PGothic"/>
              </a:rPr>
              <a:t>仲通</a:t>
            </a:r>
            <a:r>
              <a:rPr lang="en-US" altLang="ja-JP" sz="900" dirty="0">
                <a:latin typeface="MS PGothic"/>
                <a:cs typeface="MS PGothic"/>
              </a:rPr>
              <a:t>2-70-2</a:t>
            </a:r>
            <a:endParaRPr sz="900" dirty="0">
              <a:latin typeface="MS PGothic"/>
              <a:cs typeface="MS PGothic"/>
            </a:endParaRPr>
          </a:p>
          <a:p>
            <a:pPr marL="52069">
              <a:lnSpc>
                <a:spcPct val="100000"/>
              </a:lnSpc>
              <a:spcBef>
                <a:spcPts val="240"/>
              </a:spcBef>
            </a:pPr>
            <a:r>
              <a:rPr sz="900" spc="50" dirty="0">
                <a:latin typeface="Arial MT"/>
                <a:cs typeface="Arial MT"/>
              </a:rPr>
              <a:t>TEL</a:t>
            </a:r>
            <a:r>
              <a:rPr sz="900" spc="50" dirty="0">
                <a:latin typeface="MS PGothic"/>
                <a:cs typeface="MS PGothic"/>
              </a:rPr>
              <a:t>：</a:t>
            </a:r>
            <a:r>
              <a:rPr sz="900" spc="50" dirty="0">
                <a:latin typeface="Arial MT"/>
                <a:cs typeface="Arial MT"/>
              </a:rPr>
              <a:t>045-</a:t>
            </a:r>
            <a:r>
              <a:rPr sz="900" spc="-10" dirty="0">
                <a:latin typeface="Arial MT"/>
                <a:cs typeface="Arial MT"/>
              </a:rPr>
              <a:t>947-</a:t>
            </a:r>
            <a:r>
              <a:rPr sz="900" spc="-20" dirty="0">
                <a:latin typeface="Arial MT"/>
                <a:cs typeface="Arial MT"/>
              </a:rPr>
              <a:t>2335</a:t>
            </a:r>
            <a:endParaRPr sz="9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4639055"/>
            <a:ext cx="129539" cy="1280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96640" y="8825480"/>
            <a:ext cx="3009900" cy="943610"/>
          </a:xfrm>
          <a:custGeom>
            <a:avLst/>
            <a:gdLst/>
            <a:ahLst/>
            <a:cxnLst/>
            <a:rect l="l" t="t" r="r" b="b"/>
            <a:pathLst>
              <a:path w="3009900" h="943609">
                <a:moveTo>
                  <a:pt x="3009900" y="0"/>
                </a:moveTo>
                <a:lnTo>
                  <a:pt x="0" y="0"/>
                </a:lnTo>
                <a:lnTo>
                  <a:pt x="0" y="943356"/>
                </a:lnTo>
                <a:lnTo>
                  <a:pt x="3009900" y="943356"/>
                </a:lnTo>
                <a:lnTo>
                  <a:pt x="3009900" y="938784"/>
                </a:lnTo>
                <a:lnTo>
                  <a:pt x="9144" y="938784"/>
                </a:lnTo>
                <a:lnTo>
                  <a:pt x="4572" y="934212"/>
                </a:lnTo>
                <a:lnTo>
                  <a:pt x="9144" y="934212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3009900" y="4572"/>
                </a:lnTo>
                <a:lnTo>
                  <a:pt x="3009900" y="0"/>
                </a:lnTo>
                <a:close/>
              </a:path>
              <a:path w="3009900" h="943609">
                <a:moveTo>
                  <a:pt x="9144" y="934212"/>
                </a:moveTo>
                <a:lnTo>
                  <a:pt x="4572" y="934212"/>
                </a:lnTo>
                <a:lnTo>
                  <a:pt x="9144" y="938784"/>
                </a:lnTo>
                <a:lnTo>
                  <a:pt x="9144" y="934212"/>
                </a:lnTo>
                <a:close/>
              </a:path>
              <a:path w="3009900" h="943609">
                <a:moveTo>
                  <a:pt x="3000756" y="934212"/>
                </a:moveTo>
                <a:lnTo>
                  <a:pt x="9144" y="934212"/>
                </a:lnTo>
                <a:lnTo>
                  <a:pt x="9144" y="938784"/>
                </a:lnTo>
                <a:lnTo>
                  <a:pt x="3000756" y="938784"/>
                </a:lnTo>
                <a:lnTo>
                  <a:pt x="3000756" y="934212"/>
                </a:lnTo>
                <a:close/>
              </a:path>
              <a:path w="3009900" h="943609">
                <a:moveTo>
                  <a:pt x="3000756" y="4572"/>
                </a:moveTo>
                <a:lnTo>
                  <a:pt x="3000756" y="938784"/>
                </a:lnTo>
                <a:lnTo>
                  <a:pt x="3005328" y="934212"/>
                </a:lnTo>
                <a:lnTo>
                  <a:pt x="3009900" y="934212"/>
                </a:lnTo>
                <a:lnTo>
                  <a:pt x="3009900" y="9144"/>
                </a:lnTo>
                <a:lnTo>
                  <a:pt x="3005328" y="9144"/>
                </a:lnTo>
                <a:lnTo>
                  <a:pt x="3000756" y="4572"/>
                </a:lnTo>
                <a:close/>
              </a:path>
              <a:path w="3009900" h="943609">
                <a:moveTo>
                  <a:pt x="3009900" y="934212"/>
                </a:moveTo>
                <a:lnTo>
                  <a:pt x="3005328" y="934212"/>
                </a:lnTo>
                <a:lnTo>
                  <a:pt x="3000756" y="938784"/>
                </a:lnTo>
                <a:lnTo>
                  <a:pt x="3009900" y="938784"/>
                </a:lnTo>
                <a:lnTo>
                  <a:pt x="3009900" y="934212"/>
                </a:lnTo>
                <a:close/>
              </a:path>
              <a:path w="3009900" h="943609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3009900" h="943609">
                <a:moveTo>
                  <a:pt x="3000756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3000756" y="9144"/>
                </a:lnTo>
                <a:lnTo>
                  <a:pt x="3000756" y="4572"/>
                </a:lnTo>
                <a:close/>
              </a:path>
              <a:path w="3009900" h="943609">
                <a:moveTo>
                  <a:pt x="3009900" y="4572"/>
                </a:moveTo>
                <a:lnTo>
                  <a:pt x="3000756" y="4572"/>
                </a:lnTo>
                <a:lnTo>
                  <a:pt x="3005328" y="9144"/>
                </a:lnTo>
                <a:lnTo>
                  <a:pt x="3009900" y="9144"/>
                </a:lnTo>
                <a:lnTo>
                  <a:pt x="3009900" y="4572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6213347"/>
            <a:ext cx="2977896" cy="2225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4740" y="6217920"/>
            <a:ext cx="2964179" cy="220827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209544" y="1667255"/>
            <a:ext cx="875030" cy="85725"/>
          </a:xfrm>
          <a:custGeom>
            <a:avLst/>
            <a:gdLst/>
            <a:ahLst/>
            <a:cxnLst/>
            <a:rect l="l" t="t" r="r" b="b"/>
            <a:pathLst>
              <a:path w="875029" h="85725">
                <a:moveTo>
                  <a:pt x="85344" y="0"/>
                </a:moveTo>
                <a:lnTo>
                  <a:pt x="0" y="42672"/>
                </a:lnTo>
                <a:lnTo>
                  <a:pt x="85344" y="85344"/>
                </a:lnTo>
                <a:lnTo>
                  <a:pt x="85344" y="56388"/>
                </a:lnTo>
                <a:lnTo>
                  <a:pt x="71628" y="56388"/>
                </a:lnTo>
                <a:lnTo>
                  <a:pt x="71628" y="27432"/>
                </a:lnTo>
                <a:lnTo>
                  <a:pt x="85344" y="27432"/>
                </a:lnTo>
                <a:lnTo>
                  <a:pt x="85344" y="0"/>
                </a:lnTo>
                <a:close/>
              </a:path>
              <a:path w="875029" h="85725">
                <a:moveTo>
                  <a:pt x="789432" y="0"/>
                </a:moveTo>
                <a:lnTo>
                  <a:pt x="789432" y="85344"/>
                </a:lnTo>
                <a:lnTo>
                  <a:pt x="847344" y="56388"/>
                </a:lnTo>
                <a:lnTo>
                  <a:pt x="803148" y="56388"/>
                </a:lnTo>
                <a:lnTo>
                  <a:pt x="803148" y="27432"/>
                </a:lnTo>
                <a:lnTo>
                  <a:pt x="844296" y="27432"/>
                </a:lnTo>
                <a:lnTo>
                  <a:pt x="789432" y="0"/>
                </a:lnTo>
                <a:close/>
              </a:path>
              <a:path w="875029" h="85725">
                <a:moveTo>
                  <a:pt x="85344" y="27432"/>
                </a:moveTo>
                <a:lnTo>
                  <a:pt x="71628" y="27432"/>
                </a:lnTo>
                <a:lnTo>
                  <a:pt x="71628" y="56388"/>
                </a:lnTo>
                <a:lnTo>
                  <a:pt x="85344" y="56388"/>
                </a:lnTo>
                <a:lnTo>
                  <a:pt x="85344" y="27432"/>
                </a:lnTo>
                <a:close/>
              </a:path>
              <a:path w="875029" h="85725">
                <a:moveTo>
                  <a:pt x="789432" y="27432"/>
                </a:moveTo>
                <a:lnTo>
                  <a:pt x="85344" y="27432"/>
                </a:lnTo>
                <a:lnTo>
                  <a:pt x="85344" y="56388"/>
                </a:lnTo>
                <a:lnTo>
                  <a:pt x="789432" y="56388"/>
                </a:lnTo>
                <a:lnTo>
                  <a:pt x="789432" y="27432"/>
                </a:lnTo>
                <a:close/>
              </a:path>
              <a:path w="875029" h="85725">
                <a:moveTo>
                  <a:pt x="844296" y="27432"/>
                </a:moveTo>
                <a:lnTo>
                  <a:pt x="803148" y="27432"/>
                </a:lnTo>
                <a:lnTo>
                  <a:pt x="803148" y="56388"/>
                </a:lnTo>
                <a:lnTo>
                  <a:pt x="847344" y="56388"/>
                </a:lnTo>
                <a:lnTo>
                  <a:pt x="874776" y="42672"/>
                </a:lnTo>
                <a:lnTo>
                  <a:pt x="844296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5451" y="1363980"/>
            <a:ext cx="830580" cy="234950"/>
          </a:xfrm>
          <a:prstGeom prst="rect">
            <a:avLst/>
          </a:prstGeom>
          <a:solidFill>
            <a:srgbClr val="FF32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0"/>
              </a:spcBef>
            </a:pPr>
            <a:r>
              <a:rPr sz="1100" spc="-20" dirty="0">
                <a:solidFill>
                  <a:srgbClr val="FFFFFF"/>
                </a:solidFill>
                <a:latin typeface="MS PGothic"/>
                <a:cs typeface="MS PGothic"/>
              </a:rPr>
              <a:t>無線ＬＡＮ</a:t>
            </a:r>
            <a:endParaRPr sz="1100">
              <a:latin typeface="MS PGothic"/>
              <a:cs typeface="MS P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72005" y="864994"/>
            <a:ext cx="2489007" cy="2767282"/>
            <a:chOff x="4117533" y="822522"/>
            <a:chExt cx="2489007" cy="2805659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80" y="1103375"/>
              <a:ext cx="917448" cy="10149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76444" y="1645919"/>
              <a:ext cx="658495" cy="76200"/>
            </a:xfrm>
            <a:custGeom>
              <a:avLst/>
              <a:gdLst/>
              <a:ahLst/>
              <a:cxnLst/>
              <a:rect l="l" t="t" r="r" b="b"/>
              <a:pathLst>
                <a:path w="65849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672"/>
                  </a:lnTo>
                  <a:lnTo>
                    <a:pt x="64008" y="42672"/>
                  </a:lnTo>
                  <a:lnTo>
                    <a:pt x="64008" y="33528"/>
                  </a:lnTo>
                  <a:lnTo>
                    <a:pt x="76200" y="33528"/>
                  </a:lnTo>
                  <a:lnTo>
                    <a:pt x="76200" y="0"/>
                  </a:lnTo>
                  <a:close/>
                </a:path>
                <a:path w="658495" h="76200">
                  <a:moveTo>
                    <a:pt x="76200" y="33528"/>
                  </a:moveTo>
                  <a:lnTo>
                    <a:pt x="64008" y="33528"/>
                  </a:lnTo>
                  <a:lnTo>
                    <a:pt x="64008" y="42672"/>
                  </a:lnTo>
                  <a:lnTo>
                    <a:pt x="76200" y="42672"/>
                  </a:lnTo>
                  <a:lnTo>
                    <a:pt x="76200" y="33528"/>
                  </a:lnTo>
                  <a:close/>
                </a:path>
                <a:path w="658495" h="76200">
                  <a:moveTo>
                    <a:pt x="658368" y="33528"/>
                  </a:moveTo>
                  <a:lnTo>
                    <a:pt x="76200" y="33528"/>
                  </a:lnTo>
                  <a:lnTo>
                    <a:pt x="76200" y="42672"/>
                  </a:lnTo>
                  <a:lnTo>
                    <a:pt x="658368" y="42672"/>
                  </a:lnTo>
                  <a:lnTo>
                    <a:pt x="658368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rcRect t="17343"/>
            <a:stretch/>
          </p:blipFill>
          <p:spPr>
            <a:xfrm>
              <a:off x="5323332" y="1004218"/>
              <a:ext cx="1182624" cy="6096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7860" y="1420367"/>
              <a:ext cx="676655" cy="451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60" y="2282951"/>
              <a:ext cx="1392936" cy="10439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17533" y="822522"/>
              <a:ext cx="2489007" cy="2805659"/>
            </a:xfrm>
            <a:custGeom>
              <a:avLst/>
              <a:gdLst/>
              <a:ahLst/>
              <a:cxnLst/>
              <a:rect l="l" t="t" r="r" b="b"/>
              <a:pathLst>
                <a:path w="2368550" h="2714625">
                  <a:moveTo>
                    <a:pt x="2209800" y="0"/>
                  </a:moveTo>
                  <a:lnTo>
                    <a:pt x="156972" y="0"/>
                  </a:lnTo>
                  <a:lnTo>
                    <a:pt x="140208" y="3048"/>
                  </a:lnTo>
                  <a:lnTo>
                    <a:pt x="91440" y="21336"/>
                  </a:lnTo>
                  <a:lnTo>
                    <a:pt x="50292" y="51816"/>
                  </a:lnTo>
                  <a:lnTo>
                    <a:pt x="21336" y="91440"/>
                  </a:lnTo>
                  <a:lnTo>
                    <a:pt x="3048" y="140208"/>
                  </a:lnTo>
                  <a:lnTo>
                    <a:pt x="0" y="158496"/>
                  </a:lnTo>
                  <a:lnTo>
                    <a:pt x="0" y="2557272"/>
                  </a:lnTo>
                  <a:lnTo>
                    <a:pt x="13716" y="2607564"/>
                  </a:lnTo>
                  <a:lnTo>
                    <a:pt x="39624" y="2651760"/>
                  </a:lnTo>
                  <a:lnTo>
                    <a:pt x="77724" y="2685288"/>
                  </a:lnTo>
                  <a:lnTo>
                    <a:pt x="123444" y="2706624"/>
                  </a:lnTo>
                  <a:lnTo>
                    <a:pt x="158496" y="2714244"/>
                  </a:lnTo>
                  <a:lnTo>
                    <a:pt x="2209800" y="2714244"/>
                  </a:lnTo>
                  <a:lnTo>
                    <a:pt x="2226564" y="2711196"/>
                  </a:lnTo>
                  <a:lnTo>
                    <a:pt x="2244852" y="2706624"/>
                  </a:lnTo>
                  <a:lnTo>
                    <a:pt x="2248662" y="2705100"/>
                  </a:lnTo>
                  <a:lnTo>
                    <a:pt x="158496" y="2705100"/>
                  </a:lnTo>
                  <a:lnTo>
                    <a:pt x="141732" y="2702052"/>
                  </a:lnTo>
                  <a:lnTo>
                    <a:pt x="96012" y="2685288"/>
                  </a:lnTo>
                  <a:lnTo>
                    <a:pt x="57912" y="2656332"/>
                  </a:lnTo>
                  <a:lnTo>
                    <a:pt x="28956" y="2618232"/>
                  </a:lnTo>
                  <a:lnTo>
                    <a:pt x="12192" y="2572512"/>
                  </a:lnTo>
                  <a:lnTo>
                    <a:pt x="9144" y="2555748"/>
                  </a:lnTo>
                  <a:lnTo>
                    <a:pt x="9144" y="158496"/>
                  </a:lnTo>
                  <a:lnTo>
                    <a:pt x="28956" y="96012"/>
                  </a:lnTo>
                  <a:lnTo>
                    <a:pt x="57912" y="57912"/>
                  </a:lnTo>
                  <a:lnTo>
                    <a:pt x="96012" y="28956"/>
                  </a:lnTo>
                  <a:lnTo>
                    <a:pt x="141732" y="12192"/>
                  </a:lnTo>
                  <a:lnTo>
                    <a:pt x="175260" y="9144"/>
                  </a:lnTo>
                  <a:lnTo>
                    <a:pt x="2247519" y="9144"/>
                  </a:lnTo>
                  <a:lnTo>
                    <a:pt x="2243328" y="7620"/>
                  </a:lnTo>
                  <a:lnTo>
                    <a:pt x="2226564" y="3048"/>
                  </a:lnTo>
                  <a:lnTo>
                    <a:pt x="2209800" y="0"/>
                  </a:lnTo>
                  <a:close/>
                </a:path>
                <a:path w="2368550" h="2714625">
                  <a:moveTo>
                    <a:pt x="2247519" y="9144"/>
                  </a:moveTo>
                  <a:lnTo>
                    <a:pt x="2191512" y="9144"/>
                  </a:lnTo>
                  <a:lnTo>
                    <a:pt x="2225040" y="12192"/>
                  </a:lnTo>
                  <a:lnTo>
                    <a:pt x="2241804" y="16764"/>
                  </a:lnTo>
                  <a:lnTo>
                    <a:pt x="2298192" y="47244"/>
                  </a:lnTo>
                  <a:lnTo>
                    <a:pt x="2330196" y="82296"/>
                  </a:lnTo>
                  <a:lnTo>
                    <a:pt x="2354580" y="141732"/>
                  </a:lnTo>
                  <a:lnTo>
                    <a:pt x="2357628" y="158496"/>
                  </a:lnTo>
                  <a:lnTo>
                    <a:pt x="2357628" y="2555748"/>
                  </a:lnTo>
                  <a:lnTo>
                    <a:pt x="2345436" y="2604516"/>
                  </a:lnTo>
                  <a:lnTo>
                    <a:pt x="2319528" y="2645664"/>
                  </a:lnTo>
                  <a:lnTo>
                    <a:pt x="2284476" y="2677668"/>
                  </a:lnTo>
                  <a:lnTo>
                    <a:pt x="2225040" y="2702052"/>
                  </a:lnTo>
                  <a:lnTo>
                    <a:pt x="2208276" y="2705100"/>
                  </a:lnTo>
                  <a:lnTo>
                    <a:pt x="2248662" y="2705100"/>
                  </a:lnTo>
                  <a:lnTo>
                    <a:pt x="2290572" y="2685288"/>
                  </a:lnTo>
                  <a:lnTo>
                    <a:pt x="2327148" y="2650236"/>
                  </a:lnTo>
                  <a:lnTo>
                    <a:pt x="2354580" y="2607564"/>
                  </a:lnTo>
                  <a:lnTo>
                    <a:pt x="2366772" y="2557272"/>
                  </a:lnTo>
                  <a:lnTo>
                    <a:pt x="2368296" y="2538984"/>
                  </a:lnTo>
                  <a:lnTo>
                    <a:pt x="2368296" y="175260"/>
                  </a:lnTo>
                  <a:lnTo>
                    <a:pt x="2359152" y="123444"/>
                  </a:lnTo>
                  <a:lnTo>
                    <a:pt x="2337816" y="77724"/>
                  </a:lnTo>
                  <a:lnTo>
                    <a:pt x="2302764" y="39624"/>
                  </a:lnTo>
                  <a:lnTo>
                    <a:pt x="2290572" y="28956"/>
                  </a:lnTo>
                  <a:lnTo>
                    <a:pt x="2260092" y="13716"/>
                  </a:lnTo>
                  <a:lnTo>
                    <a:pt x="2247519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831" y="951990"/>
            <a:ext cx="9556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S UI Gothic"/>
                <a:cs typeface="MS UI Gothic"/>
              </a:rPr>
              <a:t>GNSS</a:t>
            </a:r>
            <a:r>
              <a:rPr sz="800" spc="-15" dirty="0">
                <a:latin typeface="MS UI Gothic"/>
                <a:cs typeface="MS UI Gothic"/>
              </a:rPr>
              <a:t>アンテナ・受信機</a:t>
            </a:r>
            <a:endParaRPr sz="800">
              <a:latin typeface="MS UI Gothic"/>
              <a:cs typeface="MS UI 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9195" y="1103375"/>
            <a:ext cx="891539" cy="98907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120899" y="909318"/>
            <a:ext cx="762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MS UI Gothic"/>
                <a:cs typeface="MS UI Gothic"/>
              </a:rPr>
              <a:t>システム用</a:t>
            </a:r>
            <a:r>
              <a:rPr sz="1000" spc="-25" dirty="0">
                <a:latin typeface="MS UI Gothic"/>
                <a:cs typeface="MS UI Gothic"/>
              </a:rPr>
              <a:t>ＰＣ</a:t>
            </a:r>
            <a:r>
              <a:rPr sz="1000" spc="-25" dirty="0">
                <a:solidFill>
                  <a:srgbClr val="FF0000"/>
                </a:solidFill>
                <a:latin typeface="SimSun-ExtB"/>
                <a:cs typeface="SimSun-ExtB"/>
              </a:rPr>
              <a:t>※</a:t>
            </a:r>
            <a:endParaRPr sz="1000">
              <a:latin typeface="SimSun-ExtB"/>
              <a:cs typeface="SimSun-ExtB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4215" y="1671827"/>
            <a:ext cx="2814955" cy="1649095"/>
            <a:chOff x="204215" y="1671827"/>
            <a:chExt cx="2814955" cy="164909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215" y="2310383"/>
              <a:ext cx="1347215" cy="10104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6691" y="2307335"/>
              <a:ext cx="1292352" cy="9951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13688" y="1671827"/>
              <a:ext cx="660400" cy="76200"/>
            </a:xfrm>
            <a:custGeom>
              <a:avLst/>
              <a:gdLst/>
              <a:ahLst/>
              <a:cxnLst/>
              <a:rect l="l" t="t" r="r" b="b"/>
              <a:pathLst>
                <a:path w="660400" h="76200">
                  <a:moveTo>
                    <a:pt x="583692" y="0"/>
                  </a:moveTo>
                  <a:lnTo>
                    <a:pt x="583692" y="76200"/>
                  </a:lnTo>
                  <a:lnTo>
                    <a:pt x="650748" y="42672"/>
                  </a:lnTo>
                  <a:lnTo>
                    <a:pt x="597408" y="42672"/>
                  </a:lnTo>
                  <a:lnTo>
                    <a:pt x="597408" y="33528"/>
                  </a:lnTo>
                  <a:lnTo>
                    <a:pt x="650748" y="33528"/>
                  </a:lnTo>
                  <a:lnTo>
                    <a:pt x="583692" y="0"/>
                  </a:lnTo>
                  <a:close/>
                </a:path>
                <a:path w="660400" h="76200">
                  <a:moveTo>
                    <a:pt x="583692" y="33528"/>
                  </a:moveTo>
                  <a:lnTo>
                    <a:pt x="0" y="33528"/>
                  </a:lnTo>
                  <a:lnTo>
                    <a:pt x="0" y="42672"/>
                  </a:lnTo>
                  <a:lnTo>
                    <a:pt x="583692" y="42672"/>
                  </a:lnTo>
                  <a:lnTo>
                    <a:pt x="583692" y="33528"/>
                  </a:lnTo>
                  <a:close/>
                </a:path>
                <a:path w="660400" h="76200">
                  <a:moveTo>
                    <a:pt x="650748" y="33528"/>
                  </a:moveTo>
                  <a:lnTo>
                    <a:pt x="597408" y="33528"/>
                  </a:lnTo>
                  <a:lnTo>
                    <a:pt x="597408" y="42672"/>
                  </a:lnTo>
                  <a:lnTo>
                    <a:pt x="650748" y="42672"/>
                  </a:lnTo>
                  <a:lnTo>
                    <a:pt x="659892" y="38100"/>
                  </a:lnTo>
                  <a:lnTo>
                    <a:pt x="650748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9343" y="3334001"/>
            <a:ext cx="10058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S UI Gothic"/>
                <a:cs typeface="MS UI Gothic"/>
              </a:rPr>
              <a:t>GNSS</a:t>
            </a:r>
            <a:r>
              <a:rPr sz="800" spc="-15" dirty="0">
                <a:latin typeface="MS UI Gothic"/>
                <a:cs typeface="MS UI Gothic"/>
              </a:rPr>
              <a:t>アンテナ設置状況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6994" y="3314189"/>
            <a:ext cx="434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MS UI Gothic"/>
                <a:cs typeface="MS UI Gothic"/>
              </a:rPr>
              <a:t>作業状況</a:t>
            </a:r>
            <a:endParaRPr sz="80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3831" y="1201608"/>
            <a:ext cx="986155" cy="867410"/>
            <a:chOff x="368808" y="1092707"/>
            <a:chExt cx="986155" cy="86741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704" y="1508759"/>
              <a:ext cx="675132" cy="4511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8808" y="1092707"/>
              <a:ext cx="591311" cy="58674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428233" y="906270"/>
            <a:ext cx="762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MS UI Gothic"/>
                <a:cs typeface="MS UI Gothic"/>
              </a:rPr>
              <a:t>システム用</a:t>
            </a:r>
            <a:r>
              <a:rPr sz="1000" spc="-25" dirty="0">
                <a:latin typeface="MS UI Gothic"/>
                <a:cs typeface="MS UI Gothic"/>
              </a:rPr>
              <a:t>ＰＣ</a:t>
            </a:r>
            <a:r>
              <a:rPr sz="1000" spc="-25" dirty="0">
                <a:solidFill>
                  <a:srgbClr val="FF0000"/>
                </a:solidFill>
                <a:latin typeface="SimSun-ExtB"/>
                <a:cs typeface="SimSun-ExtB"/>
              </a:rPr>
              <a:t>※</a:t>
            </a:r>
            <a:endParaRPr sz="1000">
              <a:latin typeface="SimSun-ExtB"/>
              <a:cs typeface="SimSun-ExtB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5157" y="1848102"/>
            <a:ext cx="593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S UI Gothic"/>
                <a:cs typeface="MS UI Gothic"/>
              </a:rPr>
              <a:t>GNSS</a:t>
            </a:r>
            <a:r>
              <a:rPr sz="800" spc="-20" dirty="0">
                <a:latin typeface="MS UI Gothic"/>
                <a:cs typeface="MS UI Gothic"/>
              </a:rPr>
              <a:t>コンパス</a:t>
            </a:r>
            <a:endParaRPr sz="800">
              <a:latin typeface="MS UI Gothic"/>
              <a:cs typeface="MS UI Gothic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3755" y="312420"/>
            <a:ext cx="6124955" cy="31394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41451" y="314958"/>
            <a:ext cx="1042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FFFFFF"/>
                </a:solidFill>
                <a:latin typeface="Malgun Gothic"/>
                <a:cs typeface="Malgun Gothic"/>
              </a:rPr>
              <a:t>システム構成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4423" y="4122420"/>
            <a:ext cx="6124955" cy="31394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89051" y="3658613"/>
            <a:ext cx="6534784" cy="242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0000"/>
                </a:solidFill>
                <a:latin typeface="MS UI Gothic"/>
                <a:cs typeface="MS UI Gothic"/>
              </a:rPr>
              <a:t>※クレーン室・ブリッジのどちらか、または両方に設置可能</a:t>
            </a:r>
            <a:endParaRPr sz="10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FF0000"/>
                </a:solidFill>
                <a:latin typeface="MS PGothic"/>
                <a:cs typeface="MS PGothic"/>
              </a:rPr>
              <a:t>※</a:t>
            </a:r>
            <a:r>
              <a:rPr sz="1000" spc="-25" dirty="0">
                <a:solidFill>
                  <a:srgbClr val="FF0000"/>
                </a:solidFill>
                <a:latin typeface="MS UI Gothic"/>
                <a:cs typeface="MS UI Gothic"/>
              </a:rPr>
              <a:t>機器構成・設置位置は、お客様の要求に合わせてカスタマイズできます。</a:t>
            </a:r>
            <a:endParaRPr sz="1000">
              <a:latin typeface="MS UI Gothic"/>
              <a:cs typeface="MS UI Gothic"/>
            </a:endParaRPr>
          </a:p>
          <a:p>
            <a:pPr marL="173990">
              <a:lnSpc>
                <a:spcPct val="100000"/>
              </a:lnSpc>
              <a:spcBef>
                <a:spcPts val="1245"/>
              </a:spcBef>
            </a:pPr>
            <a:r>
              <a:rPr sz="1400" b="1" spc="-50" dirty="0">
                <a:solidFill>
                  <a:srgbClr val="FFFFFF"/>
                </a:solidFill>
                <a:latin typeface="Malgun Gothic"/>
                <a:cs typeface="Malgun Gothic"/>
              </a:rPr>
              <a:t>主な機能</a:t>
            </a:r>
            <a:endParaRPr sz="1400">
              <a:latin typeface="Malgun Gothic"/>
              <a:cs typeface="Malgun Gothic"/>
            </a:endParaRPr>
          </a:p>
          <a:p>
            <a:pPr marL="327660">
              <a:lnSpc>
                <a:spcPct val="100000"/>
              </a:lnSpc>
              <a:spcBef>
                <a:spcPts val="1905"/>
              </a:spcBef>
            </a:pPr>
            <a:r>
              <a:rPr sz="1400" spc="-15" dirty="0">
                <a:latin typeface="MS PGothic"/>
                <a:cs typeface="MS PGothic"/>
              </a:rPr>
              <a:t>施工支援機能</a:t>
            </a:r>
            <a:endParaRPr sz="1400">
              <a:latin typeface="MS PGothic"/>
              <a:cs typeface="MS PGothic"/>
            </a:endParaRPr>
          </a:p>
          <a:p>
            <a:pPr marL="588645">
              <a:lnSpc>
                <a:spcPts val="1415"/>
              </a:lnSpc>
              <a:spcBef>
                <a:spcPts val="180"/>
              </a:spcBef>
            </a:pPr>
            <a:r>
              <a:rPr sz="1200" spc="130" dirty="0">
                <a:latin typeface="MS PGothic"/>
                <a:cs typeface="MS PGothic"/>
              </a:rPr>
              <a:t>－据付位置誘導</a:t>
            </a:r>
            <a:r>
              <a:rPr sz="1200" spc="65" dirty="0">
                <a:latin typeface="MS PGothic"/>
                <a:cs typeface="MS PGothic"/>
              </a:rPr>
              <a:t>（</a:t>
            </a:r>
            <a:r>
              <a:rPr sz="1200" spc="135" dirty="0">
                <a:latin typeface="MS PGothic"/>
                <a:cs typeface="MS PGothic"/>
              </a:rPr>
              <a:t>ポイント誘導・登録</a:t>
            </a:r>
            <a:r>
              <a:rPr sz="1200" spc="70" dirty="0">
                <a:latin typeface="MS PGothic"/>
                <a:cs typeface="MS PGothic"/>
              </a:rPr>
              <a:t>）</a:t>
            </a:r>
            <a:r>
              <a:rPr sz="1200" spc="114" dirty="0">
                <a:latin typeface="MS PGothic"/>
                <a:cs typeface="MS PGothic"/>
              </a:rPr>
              <a:t>、捨石・浚渫管理機能</a:t>
            </a:r>
            <a:r>
              <a:rPr sz="1200" spc="70" dirty="0">
                <a:latin typeface="MS PGothic"/>
                <a:cs typeface="MS PGothic"/>
              </a:rPr>
              <a:t>（</a:t>
            </a:r>
            <a:r>
              <a:rPr sz="1200" spc="140" dirty="0">
                <a:latin typeface="MS PGothic"/>
                <a:cs typeface="MS PGothic"/>
              </a:rPr>
              <a:t>施工軌跡管理</a:t>
            </a:r>
            <a:r>
              <a:rPr sz="1200" spc="20" dirty="0">
                <a:latin typeface="MS PGothic"/>
                <a:cs typeface="MS PGothic"/>
              </a:rPr>
              <a:t>）</a:t>
            </a:r>
            <a:endParaRPr sz="1200">
              <a:latin typeface="MS PGothic"/>
              <a:cs typeface="MS PGothic"/>
            </a:endParaRPr>
          </a:p>
          <a:p>
            <a:pPr marL="585470">
              <a:lnSpc>
                <a:spcPts val="1415"/>
              </a:lnSpc>
            </a:pPr>
            <a:r>
              <a:rPr sz="1200" spc="90" dirty="0">
                <a:latin typeface="MS PGothic"/>
                <a:cs typeface="MS PGothic"/>
              </a:rPr>
              <a:t>－アンカー打設位置管理機能</a:t>
            </a:r>
            <a:r>
              <a:rPr sz="1200" spc="50" dirty="0">
                <a:latin typeface="MS PGothic"/>
                <a:cs typeface="MS PGothic"/>
              </a:rPr>
              <a:t>（</a:t>
            </a:r>
            <a:r>
              <a:rPr sz="1200" spc="85" dirty="0">
                <a:latin typeface="MS PGothic"/>
                <a:cs typeface="MS PGothic"/>
              </a:rPr>
              <a:t>直投、アンカー船打設</a:t>
            </a:r>
            <a:r>
              <a:rPr sz="1200" dirty="0">
                <a:latin typeface="MS PGothic"/>
                <a:cs typeface="MS PGothic"/>
              </a:rPr>
              <a:t>）</a:t>
            </a:r>
            <a:endParaRPr sz="1200">
              <a:latin typeface="MS PGothic"/>
              <a:cs typeface="MS PGothic"/>
            </a:endParaRPr>
          </a:p>
          <a:p>
            <a:pPr marL="337185">
              <a:lnSpc>
                <a:spcPct val="100000"/>
              </a:lnSpc>
              <a:spcBef>
                <a:spcPts val="195"/>
              </a:spcBef>
            </a:pPr>
            <a:r>
              <a:rPr sz="1400" spc="50" dirty="0">
                <a:latin typeface="MS PGothic"/>
                <a:cs typeface="MS PGothic"/>
              </a:rPr>
              <a:t>データ入出力</a:t>
            </a:r>
            <a:endParaRPr sz="1400">
              <a:latin typeface="MS PGothic"/>
              <a:cs typeface="MS PGothic"/>
            </a:endParaRPr>
          </a:p>
          <a:p>
            <a:pPr marL="577850">
              <a:lnSpc>
                <a:spcPct val="100000"/>
              </a:lnSpc>
              <a:spcBef>
                <a:spcPts val="235"/>
              </a:spcBef>
            </a:pPr>
            <a:r>
              <a:rPr sz="1200" spc="130" dirty="0">
                <a:latin typeface="MS PGothic"/>
                <a:cs typeface="MS PGothic"/>
              </a:rPr>
              <a:t>－誘導ポイント</a:t>
            </a:r>
            <a:r>
              <a:rPr sz="1200" spc="75" dirty="0">
                <a:latin typeface="MS PGothic"/>
                <a:cs typeface="MS PGothic"/>
              </a:rPr>
              <a:t>（</a:t>
            </a:r>
            <a:r>
              <a:rPr sz="1200" spc="155" dirty="0">
                <a:latin typeface="MS PGothic"/>
                <a:cs typeface="MS PGothic"/>
              </a:rPr>
              <a:t>最大</a:t>
            </a:r>
            <a:r>
              <a:rPr sz="1200" dirty="0">
                <a:latin typeface="Arial MT"/>
                <a:cs typeface="Arial MT"/>
              </a:rPr>
              <a:t>120</a:t>
            </a:r>
            <a:r>
              <a:rPr sz="1200" spc="180" dirty="0">
                <a:latin typeface="MS PGothic"/>
                <a:cs typeface="MS PGothic"/>
              </a:rPr>
              <a:t>点</a:t>
            </a:r>
            <a:r>
              <a:rPr sz="1200" spc="90" dirty="0">
                <a:latin typeface="MS PGothic"/>
                <a:cs typeface="MS PGothic"/>
              </a:rPr>
              <a:t>）</a:t>
            </a:r>
            <a:r>
              <a:rPr sz="1200" spc="165" dirty="0">
                <a:latin typeface="MS PGothic"/>
                <a:cs typeface="MS PGothic"/>
              </a:rPr>
              <a:t>、施工結果保存</a:t>
            </a:r>
            <a:r>
              <a:rPr sz="1200" dirty="0">
                <a:latin typeface="MS PGothic"/>
                <a:cs typeface="MS PGothic"/>
              </a:rPr>
              <a:t>（</a:t>
            </a:r>
            <a:r>
              <a:rPr sz="1200" dirty="0">
                <a:latin typeface="Arial MT"/>
                <a:cs typeface="Arial MT"/>
              </a:rPr>
              <a:t>CSV</a:t>
            </a:r>
            <a:r>
              <a:rPr sz="1200" spc="155" dirty="0">
                <a:latin typeface="MS PGothic"/>
                <a:cs typeface="MS PGothic"/>
              </a:rPr>
              <a:t>形式、画面コピー</a:t>
            </a:r>
            <a:r>
              <a:rPr sz="1200" spc="40" dirty="0">
                <a:latin typeface="MS PGothic"/>
                <a:cs typeface="MS PGothic"/>
              </a:rPr>
              <a:t>）</a:t>
            </a:r>
            <a:endParaRPr sz="1200">
              <a:latin typeface="MS PGothic"/>
              <a:cs typeface="MS PGothic"/>
            </a:endParaRPr>
          </a:p>
          <a:p>
            <a:pPr marL="582295">
              <a:lnSpc>
                <a:spcPct val="100000"/>
              </a:lnSpc>
              <a:spcBef>
                <a:spcPts val="170"/>
              </a:spcBef>
            </a:pPr>
            <a:r>
              <a:rPr sz="1200" spc="90" dirty="0">
                <a:latin typeface="MS PGothic"/>
                <a:cs typeface="MS PGothic"/>
              </a:rPr>
              <a:t>－施工位置記録外部フットスイッチ、タッチパネル式オペレータ用モニタ</a:t>
            </a:r>
            <a:endParaRPr sz="1200">
              <a:latin typeface="MS PGothic"/>
              <a:cs typeface="MS PGothic"/>
            </a:endParaRPr>
          </a:p>
          <a:p>
            <a:pPr marL="579120">
              <a:lnSpc>
                <a:spcPct val="100000"/>
              </a:lnSpc>
              <a:spcBef>
                <a:spcPts val="320"/>
              </a:spcBef>
            </a:pPr>
            <a:r>
              <a:rPr sz="1200" spc="50" dirty="0">
                <a:latin typeface="MS PGothic"/>
                <a:cs typeface="MS PGothic"/>
              </a:rPr>
              <a:t>－施工図面取り込み表示機能</a:t>
            </a:r>
            <a:r>
              <a:rPr sz="1200" dirty="0">
                <a:latin typeface="MS PGothic"/>
                <a:cs typeface="MS PGothic"/>
              </a:rPr>
              <a:t>（</a:t>
            </a:r>
            <a:r>
              <a:rPr sz="1200" dirty="0">
                <a:latin typeface="Arial MT"/>
                <a:cs typeface="Arial MT"/>
              </a:rPr>
              <a:t>DXF</a:t>
            </a:r>
            <a:r>
              <a:rPr sz="1200" spc="155" dirty="0">
                <a:latin typeface="MS PGothic"/>
                <a:cs typeface="MS PGothic"/>
              </a:rPr>
              <a:t>形式</a:t>
            </a:r>
            <a:r>
              <a:rPr sz="1200" spc="75" dirty="0">
                <a:latin typeface="MS PGothic"/>
                <a:cs typeface="MS PGothic"/>
              </a:rPr>
              <a:t>）</a:t>
            </a:r>
            <a:r>
              <a:rPr sz="1200" spc="130" dirty="0">
                <a:latin typeface="MS PGothic"/>
                <a:cs typeface="MS PGothic"/>
              </a:rPr>
              <a:t>、構造物等登録・描画機能</a:t>
            </a:r>
            <a:r>
              <a:rPr sz="1200" spc="75" dirty="0">
                <a:latin typeface="MS PGothic"/>
                <a:cs typeface="MS PGothic"/>
              </a:rPr>
              <a:t>（</a:t>
            </a:r>
            <a:r>
              <a:rPr sz="1200" spc="135" dirty="0">
                <a:latin typeface="MS PGothic"/>
                <a:cs typeface="MS PGothic"/>
              </a:rPr>
              <a:t>システム入力</a:t>
            </a:r>
            <a:r>
              <a:rPr sz="1200" spc="25" dirty="0">
                <a:latin typeface="MS PGothic"/>
                <a:cs typeface="MS PGothic"/>
              </a:rPr>
              <a:t>）</a:t>
            </a:r>
            <a:endParaRPr sz="1200">
              <a:latin typeface="MS PGothic"/>
              <a:cs typeface="MS PGoth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947416" y="9278110"/>
            <a:ext cx="132715" cy="50800"/>
            <a:chOff x="2947416" y="9278110"/>
            <a:chExt cx="132715" cy="50800"/>
          </a:xfrm>
        </p:grpSpPr>
        <p:sp>
          <p:nvSpPr>
            <p:cNvPr id="36" name="object 36"/>
            <p:cNvSpPr/>
            <p:nvPr/>
          </p:nvSpPr>
          <p:spPr>
            <a:xfrm>
              <a:off x="2947416" y="928039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57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47416" y="928496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5A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47416" y="928954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D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47416" y="929411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D5E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47416" y="9298684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B6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7416" y="930325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B62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47416" y="930782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86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47416" y="931240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86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47416" y="931697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86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47416" y="9321544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86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47416" y="932611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A72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636520" y="9145522"/>
            <a:ext cx="443865" cy="388620"/>
            <a:chOff x="2636520" y="9145522"/>
            <a:chExt cx="443865" cy="388620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05684" y="9145522"/>
              <a:ext cx="269748" cy="91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7396" y="9154666"/>
              <a:ext cx="292608" cy="365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73680" y="9191242"/>
              <a:ext cx="306324" cy="2286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947416" y="921181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8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3680" y="9216388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5">
                  <a:moveTo>
                    <a:pt x="0" y="0"/>
                  </a:moveTo>
                  <a:lnTo>
                    <a:pt x="128016" y="0"/>
                  </a:lnTo>
                </a:path>
                <a:path w="306705">
                  <a:moveTo>
                    <a:pt x="173736" y="0"/>
                  </a:moveTo>
                  <a:lnTo>
                    <a:pt x="306324" y="0"/>
                  </a:lnTo>
                </a:path>
              </a:pathLst>
            </a:custGeom>
            <a:ln w="4571">
              <a:solidFill>
                <a:srgbClr val="193C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69108" y="922096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28016" y="0"/>
                  </a:lnTo>
                </a:path>
                <a:path w="311150">
                  <a:moveTo>
                    <a:pt x="178308" y="0"/>
                  </a:moveTo>
                  <a:lnTo>
                    <a:pt x="310896" y="0"/>
                  </a:lnTo>
                </a:path>
              </a:pathLst>
            </a:custGeom>
            <a:ln w="4571">
              <a:solidFill>
                <a:srgbClr val="1A3F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9108" y="9225532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28016" y="0"/>
                  </a:lnTo>
                </a:path>
                <a:path w="311150">
                  <a:moveTo>
                    <a:pt x="178308" y="0"/>
                  </a:moveTo>
                  <a:lnTo>
                    <a:pt x="310896" y="0"/>
                  </a:lnTo>
                </a:path>
              </a:pathLst>
            </a:custGeom>
            <a:ln w="4571">
              <a:solidFill>
                <a:srgbClr val="1B40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4536" y="9230104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132587" y="0"/>
                  </a:lnTo>
                </a:path>
                <a:path w="315594">
                  <a:moveTo>
                    <a:pt x="182880" y="0"/>
                  </a:moveTo>
                  <a:lnTo>
                    <a:pt x="315468" y="0"/>
                  </a:lnTo>
                </a:path>
              </a:pathLst>
            </a:custGeom>
            <a:ln w="4571">
              <a:solidFill>
                <a:srgbClr val="1C4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47416" y="923467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D43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64536" y="9232390"/>
              <a:ext cx="132587" cy="91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947416" y="923924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D4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47416" y="924382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E46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59964" y="9241534"/>
              <a:ext cx="132588" cy="914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947416" y="924839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4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9964" y="9252964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>
                  <a:moveTo>
                    <a:pt x="0" y="0"/>
                  </a:moveTo>
                  <a:lnTo>
                    <a:pt x="128016" y="0"/>
                  </a:lnTo>
                </a:path>
                <a:path w="320039">
                  <a:moveTo>
                    <a:pt x="187452" y="0"/>
                  </a:moveTo>
                  <a:lnTo>
                    <a:pt x="320040" y="0"/>
                  </a:lnTo>
                </a:path>
              </a:pathLst>
            </a:custGeom>
            <a:ln w="4571">
              <a:solidFill>
                <a:srgbClr val="1F4A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47416" y="925753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2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47416" y="926210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0820" y="9255250"/>
              <a:ext cx="137160" cy="1371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947416" y="926668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5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47416" y="927125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5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46248" y="9268966"/>
              <a:ext cx="132587" cy="914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947416" y="9275824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1F56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41676" y="9278110"/>
              <a:ext cx="132588" cy="914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18816" y="9287254"/>
              <a:ext cx="150875" cy="457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18816" y="9332974"/>
              <a:ext cx="132587" cy="1371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05100" y="9328402"/>
              <a:ext cx="374904" cy="4114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00528" y="9355834"/>
              <a:ext cx="379475" cy="274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86812" y="9383266"/>
              <a:ext cx="393192" cy="274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82240" y="9406126"/>
              <a:ext cx="132588" cy="1371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8524" y="9419842"/>
              <a:ext cx="141731" cy="3657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55976" y="9410698"/>
              <a:ext cx="224028" cy="11429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54808" y="9456418"/>
              <a:ext cx="141732" cy="3200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942844" y="9499852"/>
              <a:ext cx="137160" cy="13970"/>
            </a:xfrm>
            <a:custGeom>
              <a:avLst/>
              <a:gdLst/>
              <a:ahLst/>
              <a:cxnLst/>
              <a:rect l="l" t="t" r="r" b="b"/>
              <a:pathLst>
                <a:path w="137160" h="13970">
                  <a:moveTo>
                    <a:pt x="0" y="0"/>
                  </a:moveTo>
                  <a:lnTo>
                    <a:pt x="137160" y="0"/>
                  </a:lnTo>
                </a:path>
                <a:path w="137160" h="13970">
                  <a:moveTo>
                    <a:pt x="0" y="4572"/>
                  </a:moveTo>
                  <a:lnTo>
                    <a:pt x="137160" y="4572"/>
                  </a:lnTo>
                </a:path>
                <a:path w="137160" h="13970">
                  <a:moveTo>
                    <a:pt x="0" y="9144"/>
                  </a:moveTo>
                  <a:lnTo>
                    <a:pt x="137160" y="9144"/>
                  </a:lnTo>
                </a:path>
                <a:path w="137160" h="13970">
                  <a:moveTo>
                    <a:pt x="0" y="13716"/>
                  </a:moveTo>
                  <a:lnTo>
                    <a:pt x="137160" y="13716"/>
                  </a:lnTo>
                </a:path>
              </a:pathLst>
            </a:custGeom>
            <a:ln w="4571">
              <a:solidFill>
                <a:srgbClr val="1D9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36520" y="9488422"/>
              <a:ext cx="146304" cy="3200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636520" y="9518140"/>
              <a:ext cx="443865" cy="13970"/>
            </a:xfrm>
            <a:custGeom>
              <a:avLst/>
              <a:gdLst/>
              <a:ahLst/>
              <a:cxnLst/>
              <a:rect l="l" t="t" r="r" b="b"/>
              <a:pathLst>
                <a:path w="443864" h="13970">
                  <a:moveTo>
                    <a:pt x="306324" y="0"/>
                  </a:moveTo>
                  <a:lnTo>
                    <a:pt x="443484" y="0"/>
                  </a:lnTo>
                </a:path>
                <a:path w="443864" h="13970">
                  <a:moveTo>
                    <a:pt x="0" y="4571"/>
                  </a:moveTo>
                  <a:lnTo>
                    <a:pt x="132587" y="4571"/>
                  </a:lnTo>
                </a:path>
                <a:path w="443864" h="13970">
                  <a:moveTo>
                    <a:pt x="0" y="9143"/>
                  </a:moveTo>
                  <a:lnTo>
                    <a:pt x="128016" y="9143"/>
                  </a:lnTo>
                </a:path>
                <a:path w="443864" h="13970">
                  <a:moveTo>
                    <a:pt x="306324" y="9143"/>
                  </a:moveTo>
                  <a:lnTo>
                    <a:pt x="438912" y="9143"/>
                  </a:lnTo>
                </a:path>
                <a:path w="443864" h="13970">
                  <a:moveTo>
                    <a:pt x="9143" y="13715"/>
                  </a:moveTo>
                  <a:lnTo>
                    <a:pt x="123443" y="13715"/>
                  </a:lnTo>
                </a:path>
                <a:path w="443864" h="13970">
                  <a:moveTo>
                    <a:pt x="310896" y="13715"/>
                  </a:moveTo>
                  <a:lnTo>
                    <a:pt x="429768" y="13715"/>
                  </a:lnTo>
                </a:path>
              </a:pathLst>
            </a:custGeom>
            <a:ln w="4571">
              <a:solidFill>
                <a:srgbClr val="1D9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453639" y="9579862"/>
            <a:ext cx="329565" cy="97790"/>
            <a:chOff x="2453639" y="9579862"/>
            <a:chExt cx="329565" cy="97790"/>
          </a:xfrm>
        </p:grpSpPr>
        <p:sp>
          <p:nvSpPr>
            <p:cNvPr id="84" name="object 84"/>
            <p:cNvSpPr/>
            <p:nvPr/>
          </p:nvSpPr>
          <p:spPr>
            <a:xfrm>
              <a:off x="2549651" y="9582148"/>
              <a:ext cx="219710" cy="27940"/>
            </a:xfrm>
            <a:custGeom>
              <a:avLst/>
              <a:gdLst/>
              <a:ahLst/>
              <a:cxnLst/>
              <a:rect l="l" t="t" r="r" b="b"/>
              <a:pathLst>
                <a:path w="219710" h="27940">
                  <a:moveTo>
                    <a:pt x="91440" y="0"/>
                  </a:moveTo>
                  <a:lnTo>
                    <a:pt x="100584" y="0"/>
                  </a:lnTo>
                </a:path>
                <a:path w="219710" h="27940">
                  <a:moveTo>
                    <a:pt x="91440" y="4572"/>
                  </a:moveTo>
                  <a:lnTo>
                    <a:pt x="100584" y="4572"/>
                  </a:lnTo>
                </a:path>
                <a:path w="219710" h="27940">
                  <a:moveTo>
                    <a:pt x="50292" y="9144"/>
                  </a:moveTo>
                  <a:lnTo>
                    <a:pt x="59436" y="9144"/>
                  </a:lnTo>
                </a:path>
                <a:path w="219710" h="27940">
                  <a:moveTo>
                    <a:pt x="91440" y="9144"/>
                  </a:moveTo>
                  <a:lnTo>
                    <a:pt x="100584" y="9144"/>
                  </a:lnTo>
                </a:path>
                <a:path w="219710" h="27940">
                  <a:moveTo>
                    <a:pt x="50292" y="13716"/>
                  </a:moveTo>
                  <a:lnTo>
                    <a:pt x="59436" y="13716"/>
                  </a:lnTo>
                </a:path>
                <a:path w="219710" h="27940">
                  <a:moveTo>
                    <a:pt x="50292" y="18288"/>
                  </a:moveTo>
                  <a:lnTo>
                    <a:pt x="59436" y="18288"/>
                  </a:lnTo>
                </a:path>
                <a:path w="219710" h="27940">
                  <a:moveTo>
                    <a:pt x="50292" y="22860"/>
                  </a:moveTo>
                  <a:lnTo>
                    <a:pt x="59436" y="22860"/>
                  </a:lnTo>
                </a:path>
                <a:path w="219710" h="27940">
                  <a:moveTo>
                    <a:pt x="0" y="27432"/>
                  </a:moveTo>
                  <a:lnTo>
                    <a:pt x="32004" y="27432"/>
                  </a:lnTo>
                </a:path>
                <a:path w="219710" h="27940">
                  <a:moveTo>
                    <a:pt x="36576" y="27432"/>
                  </a:moveTo>
                  <a:lnTo>
                    <a:pt x="77724" y="27432"/>
                  </a:lnTo>
                </a:path>
                <a:path w="219710" h="27940">
                  <a:moveTo>
                    <a:pt x="91440" y="27432"/>
                  </a:moveTo>
                  <a:lnTo>
                    <a:pt x="100584" y="27432"/>
                  </a:lnTo>
                </a:path>
                <a:path w="219710" h="27940">
                  <a:moveTo>
                    <a:pt x="109728" y="27432"/>
                  </a:moveTo>
                  <a:lnTo>
                    <a:pt x="123444" y="27432"/>
                  </a:lnTo>
                </a:path>
                <a:path w="219710" h="27940">
                  <a:moveTo>
                    <a:pt x="164592" y="27432"/>
                  </a:moveTo>
                  <a:lnTo>
                    <a:pt x="169164" y="27432"/>
                  </a:lnTo>
                </a:path>
                <a:path w="219710" h="27940">
                  <a:moveTo>
                    <a:pt x="192024" y="27432"/>
                  </a:moveTo>
                  <a:lnTo>
                    <a:pt x="219456" y="27432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71927" y="9584434"/>
              <a:ext cx="32003" cy="3200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494787" y="9614152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9143" y="0"/>
                  </a:lnTo>
                </a:path>
                <a:path w="224155">
                  <a:moveTo>
                    <a:pt x="45719" y="0"/>
                  </a:moveTo>
                  <a:lnTo>
                    <a:pt x="86868" y="0"/>
                  </a:lnTo>
                </a:path>
                <a:path w="224155">
                  <a:moveTo>
                    <a:pt x="91440" y="0"/>
                  </a:moveTo>
                  <a:lnTo>
                    <a:pt x="132588" y="0"/>
                  </a:lnTo>
                </a:path>
                <a:path w="224155">
                  <a:moveTo>
                    <a:pt x="146304" y="0"/>
                  </a:moveTo>
                  <a:lnTo>
                    <a:pt x="155448" y="0"/>
                  </a:lnTo>
                </a:path>
                <a:path w="224155">
                  <a:moveTo>
                    <a:pt x="169163" y="0"/>
                  </a:moveTo>
                  <a:lnTo>
                    <a:pt x="178307" y="0"/>
                  </a:lnTo>
                </a:path>
                <a:path w="224155">
                  <a:moveTo>
                    <a:pt x="214884" y="0"/>
                  </a:moveTo>
                  <a:lnTo>
                    <a:pt x="22402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32531" y="9611866"/>
              <a:ext cx="45719" cy="457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540507" y="9618724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69">
                  <a:moveTo>
                    <a:pt x="0" y="0"/>
                  </a:moveTo>
                  <a:lnTo>
                    <a:pt x="9143" y="0"/>
                  </a:lnTo>
                </a:path>
                <a:path w="242569">
                  <a:moveTo>
                    <a:pt x="59436" y="0"/>
                  </a:moveTo>
                  <a:lnTo>
                    <a:pt x="68580" y="0"/>
                  </a:lnTo>
                </a:path>
                <a:path w="242569">
                  <a:moveTo>
                    <a:pt x="100584" y="0"/>
                  </a:moveTo>
                  <a:lnTo>
                    <a:pt x="109728" y="0"/>
                  </a:lnTo>
                </a:path>
                <a:path w="242569">
                  <a:moveTo>
                    <a:pt x="123443" y="0"/>
                  </a:moveTo>
                  <a:lnTo>
                    <a:pt x="132587" y="0"/>
                  </a:lnTo>
                </a:path>
                <a:path w="242569">
                  <a:moveTo>
                    <a:pt x="169164" y="0"/>
                  </a:moveTo>
                  <a:lnTo>
                    <a:pt x="178308" y="0"/>
                  </a:lnTo>
                </a:path>
                <a:path w="242569">
                  <a:moveTo>
                    <a:pt x="192024" y="0"/>
                  </a:moveTo>
                  <a:lnTo>
                    <a:pt x="201168" y="0"/>
                  </a:lnTo>
                </a:path>
                <a:path w="242569">
                  <a:moveTo>
                    <a:pt x="228600" y="0"/>
                  </a:moveTo>
                  <a:lnTo>
                    <a:pt x="242316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67355" y="9616438"/>
              <a:ext cx="41148" cy="914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462783" y="9623296"/>
              <a:ext cx="320040" cy="13970"/>
            </a:xfrm>
            <a:custGeom>
              <a:avLst/>
              <a:gdLst/>
              <a:ahLst/>
              <a:cxnLst/>
              <a:rect l="l" t="t" r="r" b="b"/>
              <a:pathLst>
                <a:path w="320039" h="13970">
                  <a:moveTo>
                    <a:pt x="36575" y="0"/>
                  </a:moveTo>
                  <a:lnTo>
                    <a:pt x="45719" y="0"/>
                  </a:lnTo>
                </a:path>
                <a:path w="320039" h="13970">
                  <a:moveTo>
                    <a:pt x="77723" y="0"/>
                  </a:moveTo>
                  <a:lnTo>
                    <a:pt x="82295" y="0"/>
                  </a:lnTo>
                </a:path>
                <a:path w="320039" h="13970">
                  <a:moveTo>
                    <a:pt x="137159" y="0"/>
                  </a:moveTo>
                  <a:lnTo>
                    <a:pt x="146303" y="0"/>
                  </a:lnTo>
                </a:path>
                <a:path w="320039" h="13970">
                  <a:moveTo>
                    <a:pt x="178307" y="0"/>
                  </a:moveTo>
                  <a:lnTo>
                    <a:pt x="187451" y="0"/>
                  </a:lnTo>
                </a:path>
                <a:path w="320039" h="13970">
                  <a:moveTo>
                    <a:pt x="205739" y="0"/>
                  </a:moveTo>
                  <a:lnTo>
                    <a:pt x="210312" y="0"/>
                  </a:lnTo>
                </a:path>
                <a:path w="320039" h="13970">
                  <a:moveTo>
                    <a:pt x="242315" y="0"/>
                  </a:moveTo>
                  <a:lnTo>
                    <a:pt x="256031" y="0"/>
                  </a:lnTo>
                </a:path>
                <a:path w="320039" h="13970">
                  <a:moveTo>
                    <a:pt x="265175" y="0"/>
                  </a:moveTo>
                  <a:lnTo>
                    <a:pt x="274319" y="0"/>
                  </a:lnTo>
                </a:path>
                <a:path w="320039" h="13970">
                  <a:moveTo>
                    <a:pt x="310895" y="0"/>
                  </a:moveTo>
                  <a:lnTo>
                    <a:pt x="320039" y="0"/>
                  </a:lnTo>
                </a:path>
                <a:path w="320039" h="13970">
                  <a:moveTo>
                    <a:pt x="4571" y="4571"/>
                  </a:moveTo>
                  <a:lnTo>
                    <a:pt x="13715" y="4571"/>
                  </a:lnTo>
                </a:path>
                <a:path w="320039" h="13970">
                  <a:moveTo>
                    <a:pt x="36575" y="4571"/>
                  </a:moveTo>
                  <a:lnTo>
                    <a:pt x="50292" y="4571"/>
                  </a:lnTo>
                </a:path>
                <a:path w="320039" h="13970">
                  <a:moveTo>
                    <a:pt x="77723" y="4571"/>
                  </a:moveTo>
                  <a:lnTo>
                    <a:pt x="82295" y="4571"/>
                  </a:lnTo>
                </a:path>
                <a:path w="320039" h="13970">
                  <a:moveTo>
                    <a:pt x="137159" y="4571"/>
                  </a:moveTo>
                  <a:lnTo>
                    <a:pt x="146303" y="4571"/>
                  </a:lnTo>
                </a:path>
                <a:path w="320039" h="13970">
                  <a:moveTo>
                    <a:pt x="178307" y="4571"/>
                  </a:moveTo>
                  <a:lnTo>
                    <a:pt x="187451" y="4571"/>
                  </a:lnTo>
                </a:path>
                <a:path w="320039" h="13970">
                  <a:moveTo>
                    <a:pt x="205739" y="4571"/>
                  </a:moveTo>
                  <a:lnTo>
                    <a:pt x="214883" y="4571"/>
                  </a:lnTo>
                </a:path>
                <a:path w="320039" h="13970">
                  <a:moveTo>
                    <a:pt x="242315" y="4571"/>
                  </a:moveTo>
                  <a:lnTo>
                    <a:pt x="251459" y="4571"/>
                  </a:lnTo>
                </a:path>
                <a:path w="320039" h="13970">
                  <a:moveTo>
                    <a:pt x="265175" y="4571"/>
                  </a:moveTo>
                  <a:lnTo>
                    <a:pt x="274319" y="4571"/>
                  </a:lnTo>
                </a:path>
                <a:path w="320039" h="13970">
                  <a:moveTo>
                    <a:pt x="310895" y="4571"/>
                  </a:moveTo>
                  <a:lnTo>
                    <a:pt x="320039" y="4571"/>
                  </a:lnTo>
                </a:path>
                <a:path w="320039" h="13970">
                  <a:moveTo>
                    <a:pt x="4571" y="9143"/>
                  </a:moveTo>
                  <a:lnTo>
                    <a:pt x="13715" y="9143"/>
                  </a:lnTo>
                </a:path>
                <a:path w="320039" h="13970">
                  <a:moveTo>
                    <a:pt x="41147" y="9143"/>
                  </a:moveTo>
                  <a:lnTo>
                    <a:pt x="50291" y="9143"/>
                  </a:lnTo>
                </a:path>
                <a:path w="320039" h="13970">
                  <a:moveTo>
                    <a:pt x="77723" y="9143"/>
                  </a:moveTo>
                  <a:lnTo>
                    <a:pt x="82295" y="9143"/>
                  </a:lnTo>
                </a:path>
                <a:path w="320039" h="13970">
                  <a:moveTo>
                    <a:pt x="137159" y="9143"/>
                  </a:moveTo>
                  <a:lnTo>
                    <a:pt x="146303" y="9143"/>
                  </a:lnTo>
                </a:path>
                <a:path w="320039" h="13970">
                  <a:moveTo>
                    <a:pt x="178307" y="9143"/>
                  </a:moveTo>
                  <a:lnTo>
                    <a:pt x="187451" y="9143"/>
                  </a:lnTo>
                </a:path>
                <a:path w="320039" h="13970">
                  <a:moveTo>
                    <a:pt x="210311" y="9143"/>
                  </a:moveTo>
                  <a:lnTo>
                    <a:pt x="214883" y="9143"/>
                  </a:lnTo>
                </a:path>
                <a:path w="320039" h="13970">
                  <a:moveTo>
                    <a:pt x="242315" y="9143"/>
                  </a:moveTo>
                  <a:lnTo>
                    <a:pt x="251459" y="9143"/>
                  </a:lnTo>
                </a:path>
                <a:path w="320039" h="13970">
                  <a:moveTo>
                    <a:pt x="265175" y="9143"/>
                  </a:moveTo>
                  <a:lnTo>
                    <a:pt x="274319" y="9143"/>
                  </a:lnTo>
                </a:path>
                <a:path w="320039" h="13970">
                  <a:moveTo>
                    <a:pt x="310895" y="9143"/>
                  </a:moveTo>
                  <a:lnTo>
                    <a:pt x="320039" y="9143"/>
                  </a:lnTo>
                </a:path>
                <a:path w="320039" h="13970">
                  <a:moveTo>
                    <a:pt x="0" y="13715"/>
                  </a:moveTo>
                  <a:lnTo>
                    <a:pt x="13716" y="13715"/>
                  </a:lnTo>
                </a:path>
                <a:path w="320039" h="13970">
                  <a:moveTo>
                    <a:pt x="41147" y="13715"/>
                  </a:moveTo>
                  <a:lnTo>
                    <a:pt x="50291" y="13715"/>
                  </a:lnTo>
                </a:path>
                <a:path w="320039" h="13970">
                  <a:moveTo>
                    <a:pt x="77723" y="13715"/>
                  </a:moveTo>
                  <a:lnTo>
                    <a:pt x="82295" y="13715"/>
                  </a:lnTo>
                </a:path>
                <a:path w="320039" h="13970">
                  <a:moveTo>
                    <a:pt x="137159" y="13715"/>
                  </a:moveTo>
                  <a:lnTo>
                    <a:pt x="146303" y="13715"/>
                  </a:lnTo>
                </a:path>
                <a:path w="320039" h="13970">
                  <a:moveTo>
                    <a:pt x="178307" y="13715"/>
                  </a:moveTo>
                  <a:lnTo>
                    <a:pt x="187451" y="13715"/>
                  </a:lnTo>
                </a:path>
                <a:path w="320039" h="13970">
                  <a:moveTo>
                    <a:pt x="210311" y="13715"/>
                  </a:moveTo>
                  <a:lnTo>
                    <a:pt x="214883" y="13715"/>
                  </a:lnTo>
                </a:path>
                <a:path w="320039" h="13970">
                  <a:moveTo>
                    <a:pt x="265175" y="13715"/>
                  </a:moveTo>
                  <a:lnTo>
                    <a:pt x="274319" y="13715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69107" y="9634726"/>
              <a:ext cx="13716" cy="45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73095" y="9634726"/>
              <a:ext cx="41148" cy="914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62783" y="9641584"/>
              <a:ext cx="315595" cy="5080"/>
            </a:xfrm>
            <a:custGeom>
              <a:avLst/>
              <a:gdLst/>
              <a:ahLst/>
              <a:cxnLst/>
              <a:rect l="l" t="t" r="r" b="b"/>
              <a:pathLst>
                <a:path w="315594" h="5079">
                  <a:moveTo>
                    <a:pt x="0" y="0"/>
                  </a:moveTo>
                  <a:lnTo>
                    <a:pt x="54863" y="0"/>
                  </a:lnTo>
                </a:path>
                <a:path w="315594" h="5079">
                  <a:moveTo>
                    <a:pt x="77723" y="0"/>
                  </a:moveTo>
                  <a:lnTo>
                    <a:pt x="82295" y="0"/>
                  </a:lnTo>
                </a:path>
                <a:path w="315594" h="5079">
                  <a:moveTo>
                    <a:pt x="137159" y="0"/>
                  </a:moveTo>
                  <a:lnTo>
                    <a:pt x="146303" y="0"/>
                  </a:lnTo>
                </a:path>
                <a:path w="315594" h="5079">
                  <a:moveTo>
                    <a:pt x="178307" y="0"/>
                  </a:moveTo>
                  <a:lnTo>
                    <a:pt x="187451" y="0"/>
                  </a:lnTo>
                </a:path>
                <a:path w="315594" h="5079">
                  <a:moveTo>
                    <a:pt x="237744" y="0"/>
                  </a:moveTo>
                  <a:lnTo>
                    <a:pt x="246887" y="0"/>
                  </a:lnTo>
                </a:path>
                <a:path w="315594" h="5079">
                  <a:moveTo>
                    <a:pt x="265175" y="0"/>
                  </a:moveTo>
                  <a:lnTo>
                    <a:pt x="315468" y="0"/>
                  </a:lnTo>
                </a:path>
                <a:path w="315594" h="5079">
                  <a:moveTo>
                    <a:pt x="0" y="4571"/>
                  </a:moveTo>
                  <a:lnTo>
                    <a:pt x="54863" y="4571"/>
                  </a:lnTo>
                </a:path>
                <a:path w="315594" h="5079">
                  <a:moveTo>
                    <a:pt x="77723" y="4571"/>
                  </a:moveTo>
                  <a:lnTo>
                    <a:pt x="82295" y="4571"/>
                  </a:lnTo>
                </a:path>
                <a:path w="315594" h="5079">
                  <a:moveTo>
                    <a:pt x="137159" y="4571"/>
                  </a:moveTo>
                  <a:lnTo>
                    <a:pt x="146303" y="4571"/>
                  </a:lnTo>
                </a:path>
                <a:path w="315594" h="5079">
                  <a:moveTo>
                    <a:pt x="178307" y="4571"/>
                  </a:moveTo>
                  <a:lnTo>
                    <a:pt x="187451" y="4571"/>
                  </a:lnTo>
                </a:path>
                <a:path w="315594" h="5079">
                  <a:moveTo>
                    <a:pt x="210311" y="4571"/>
                  </a:moveTo>
                  <a:lnTo>
                    <a:pt x="219455" y="4571"/>
                  </a:lnTo>
                </a:path>
                <a:path w="315594" h="5079">
                  <a:moveTo>
                    <a:pt x="237744" y="4571"/>
                  </a:moveTo>
                  <a:lnTo>
                    <a:pt x="246887" y="4571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95955" y="9643870"/>
              <a:ext cx="77724" cy="9143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599943" y="9650728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9143" y="0"/>
                  </a:lnTo>
                </a:path>
                <a:path w="137160">
                  <a:moveTo>
                    <a:pt x="41148" y="0"/>
                  </a:moveTo>
                  <a:lnTo>
                    <a:pt x="50292" y="0"/>
                  </a:lnTo>
                </a:path>
                <a:path w="137160">
                  <a:moveTo>
                    <a:pt x="73151" y="0"/>
                  </a:moveTo>
                  <a:lnTo>
                    <a:pt x="82295" y="0"/>
                  </a:lnTo>
                </a:path>
                <a:path w="137160">
                  <a:moveTo>
                    <a:pt x="128016" y="0"/>
                  </a:moveTo>
                  <a:lnTo>
                    <a:pt x="137160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58211" y="9648442"/>
              <a:ext cx="86868" cy="9143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453639" y="9655300"/>
              <a:ext cx="283845" cy="9525"/>
            </a:xfrm>
            <a:custGeom>
              <a:avLst/>
              <a:gdLst/>
              <a:ahLst/>
              <a:cxnLst/>
              <a:rect l="l" t="t" r="r" b="b"/>
              <a:pathLst>
                <a:path w="283844" h="9525">
                  <a:moveTo>
                    <a:pt x="86868" y="0"/>
                  </a:moveTo>
                  <a:lnTo>
                    <a:pt x="91440" y="0"/>
                  </a:lnTo>
                </a:path>
                <a:path w="283844" h="9525">
                  <a:moveTo>
                    <a:pt x="146304" y="0"/>
                  </a:moveTo>
                  <a:lnTo>
                    <a:pt x="155448" y="0"/>
                  </a:lnTo>
                </a:path>
                <a:path w="283844" h="9525">
                  <a:moveTo>
                    <a:pt x="187452" y="0"/>
                  </a:moveTo>
                  <a:lnTo>
                    <a:pt x="196596" y="0"/>
                  </a:lnTo>
                </a:path>
                <a:path w="283844" h="9525">
                  <a:moveTo>
                    <a:pt x="219456" y="0"/>
                  </a:moveTo>
                  <a:lnTo>
                    <a:pt x="233172" y="0"/>
                  </a:lnTo>
                </a:path>
                <a:path w="283844" h="9525">
                  <a:moveTo>
                    <a:pt x="242316" y="0"/>
                  </a:moveTo>
                  <a:lnTo>
                    <a:pt x="251460" y="0"/>
                  </a:lnTo>
                </a:path>
                <a:path w="283844" h="9525">
                  <a:moveTo>
                    <a:pt x="274320" y="0"/>
                  </a:moveTo>
                  <a:lnTo>
                    <a:pt x="283464" y="0"/>
                  </a:lnTo>
                </a:path>
                <a:path w="283844" h="9525">
                  <a:moveTo>
                    <a:pt x="4572" y="4572"/>
                  </a:moveTo>
                  <a:lnTo>
                    <a:pt x="13716" y="4572"/>
                  </a:lnTo>
                </a:path>
                <a:path w="283844" h="9525">
                  <a:moveTo>
                    <a:pt x="59436" y="4572"/>
                  </a:moveTo>
                  <a:lnTo>
                    <a:pt x="68580" y="4572"/>
                  </a:lnTo>
                </a:path>
                <a:path w="283844" h="9525">
                  <a:moveTo>
                    <a:pt x="86868" y="4572"/>
                  </a:moveTo>
                  <a:lnTo>
                    <a:pt x="91440" y="4572"/>
                  </a:lnTo>
                </a:path>
                <a:path w="283844" h="9525">
                  <a:moveTo>
                    <a:pt x="146304" y="4572"/>
                  </a:moveTo>
                  <a:lnTo>
                    <a:pt x="155448" y="4572"/>
                  </a:lnTo>
                </a:path>
                <a:path w="283844" h="9525">
                  <a:moveTo>
                    <a:pt x="187452" y="4572"/>
                  </a:moveTo>
                  <a:lnTo>
                    <a:pt x="196596" y="4572"/>
                  </a:lnTo>
                </a:path>
                <a:path w="283844" h="9525">
                  <a:moveTo>
                    <a:pt x="224028" y="4572"/>
                  </a:moveTo>
                  <a:lnTo>
                    <a:pt x="233172" y="4572"/>
                  </a:lnTo>
                </a:path>
                <a:path w="283844" h="9525">
                  <a:moveTo>
                    <a:pt x="242316" y="4572"/>
                  </a:moveTo>
                  <a:lnTo>
                    <a:pt x="251460" y="4572"/>
                  </a:lnTo>
                </a:path>
                <a:path w="283844" h="9525">
                  <a:moveTo>
                    <a:pt x="274320" y="4572"/>
                  </a:moveTo>
                  <a:lnTo>
                    <a:pt x="283464" y="4572"/>
                  </a:lnTo>
                </a:path>
                <a:path w="283844" h="9525">
                  <a:moveTo>
                    <a:pt x="0" y="9144"/>
                  </a:moveTo>
                  <a:lnTo>
                    <a:pt x="13716" y="9144"/>
                  </a:lnTo>
                </a:path>
                <a:path w="283844" h="9525">
                  <a:moveTo>
                    <a:pt x="59436" y="9144"/>
                  </a:moveTo>
                  <a:lnTo>
                    <a:pt x="68580" y="9144"/>
                  </a:lnTo>
                </a:path>
                <a:path w="283844" h="9525">
                  <a:moveTo>
                    <a:pt x="86868" y="9144"/>
                  </a:moveTo>
                  <a:lnTo>
                    <a:pt x="91440" y="9144"/>
                  </a:lnTo>
                </a:path>
                <a:path w="283844" h="9525">
                  <a:moveTo>
                    <a:pt x="146304" y="9144"/>
                  </a:moveTo>
                  <a:lnTo>
                    <a:pt x="155448" y="9144"/>
                  </a:lnTo>
                </a:path>
                <a:path w="283844" h="9525">
                  <a:moveTo>
                    <a:pt x="187452" y="9144"/>
                  </a:moveTo>
                  <a:lnTo>
                    <a:pt x="196596" y="9144"/>
                  </a:lnTo>
                </a:path>
                <a:path w="283844" h="9525">
                  <a:moveTo>
                    <a:pt x="224028" y="9144"/>
                  </a:moveTo>
                  <a:lnTo>
                    <a:pt x="233172" y="9144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91383" y="9662158"/>
              <a:ext cx="50292" cy="457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453639" y="9669016"/>
              <a:ext cx="325120" cy="5080"/>
            </a:xfrm>
            <a:custGeom>
              <a:avLst/>
              <a:gdLst/>
              <a:ahLst/>
              <a:cxnLst/>
              <a:rect l="l" t="t" r="r" b="b"/>
              <a:pathLst>
                <a:path w="325119" h="5079">
                  <a:moveTo>
                    <a:pt x="0" y="0"/>
                  </a:moveTo>
                  <a:lnTo>
                    <a:pt x="9143" y="0"/>
                  </a:lnTo>
                </a:path>
                <a:path w="325119" h="5079">
                  <a:moveTo>
                    <a:pt x="150876" y="0"/>
                  </a:moveTo>
                  <a:lnTo>
                    <a:pt x="173736" y="0"/>
                  </a:lnTo>
                </a:path>
                <a:path w="325119" h="5079">
                  <a:moveTo>
                    <a:pt x="187452" y="0"/>
                  </a:moveTo>
                  <a:lnTo>
                    <a:pt x="196596" y="0"/>
                  </a:lnTo>
                </a:path>
                <a:path w="325119" h="5079">
                  <a:moveTo>
                    <a:pt x="228600" y="0"/>
                  </a:moveTo>
                  <a:lnTo>
                    <a:pt x="246887" y="0"/>
                  </a:lnTo>
                </a:path>
                <a:path w="325119" h="5079">
                  <a:moveTo>
                    <a:pt x="278892" y="0"/>
                  </a:moveTo>
                  <a:lnTo>
                    <a:pt x="324612" y="0"/>
                  </a:lnTo>
                </a:path>
                <a:path w="325119" h="5079">
                  <a:moveTo>
                    <a:pt x="0" y="4571"/>
                  </a:moveTo>
                  <a:lnTo>
                    <a:pt x="9143" y="4571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17647" y="9666730"/>
              <a:ext cx="64007" cy="914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609087" y="9673588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18287" y="0"/>
                  </a:lnTo>
                </a:path>
                <a:path w="86994">
                  <a:moveTo>
                    <a:pt x="32004" y="0"/>
                  </a:moveTo>
                  <a:lnTo>
                    <a:pt x="41148" y="0"/>
                  </a:lnTo>
                </a:path>
                <a:path w="86994">
                  <a:moveTo>
                    <a:pt x="73151" y="0"/>
                  </a:moveTo>
                  <a:lnTo>
                    <a:pt x="8686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37103" y="9671302"/>
              <a:ext cx="41148" cy="457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453639" y="967663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09087" y="96766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41091" y="967663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82239" y="967663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5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2851404" y="9579862"/>
            <a:ext cx="414655" cy="97790"/>
            <a:chOff x="2851404" y="9579862"/>
            <a:chExt cx="414655" cy="97790"/>
          </a:xfrm>
        </p:grpSpPr>
        <p:sp>
          <p:nvSpPr>
            <p:cNvPr id="108" name="object 108"/>
            <p:cNvSpPr/>
            <p:nvPr/>
          </p:nvSpPr>
          <p:spPr>
            <a:xfrm>
              <a:off x="2860548" y="9582148"/>
              <a:ext cx="320040" cy="27940"/>
            </a:xfrm>
            <a:custGeom>
              <a:avLst/>
              <a:gdLst/>
              <a:ahLst/>
              <a:cxnLst/>
              <a:rect l="l" t="t" r="r" b="b"/>
              <a:pathLst>
                <a:path w="320039" h="27940">
                  <a:moveTo>
                    <a:pt x="123443" y="0"/>
                  </a:moveTo>
                  <a:lnTo>
                    <a:pt x="128016" y="0"/>
                  </a:lnTo>
                </a:path>
                <a:path w="320039" h="27940">
                  <a:moveTo>
                    <a:pt x="260604" y="0"/>
                  </a:moveTo>
                  <a:lnTo>
                    <a:pt x="265176" y="0"/>
                  </a:lnTo>
                </a:path>
                <a:path w="320039" h="27940">
                  <a:moveTo>
                    <a:pt x="123443" y="4572"/>
                  </a:moveTo>
                  <a:lnTo>
                    <a:pt x="128016" y="4572"/>
                  </a:lnTo>
                </a:path>
                <a:path w="320039" h="27940">
                  <a:moveTo>
                    <a:pt x="260604" y="4572"/>
                  </a:moveTo>
                  <a:lnTo>
                    <a:pt x="265176" y="4572"/>
                  </a:lnTo>
                </a:path>
                <a:path w="320039" h="27940">
                  <a:moveTo>
                    <a:pt x="123443" y="9144"/>
                  </a:moveTo>
                  <a:lnTo>
                    <a:pt x="128016" y="9144"/>
                  </a:lnTo>
                </a:path>
                <a:path w="320039" h="27940">
                  <a:moveTo>
                    <a:pt x="219456" y="9144"/>
                  </a:moveTo>
                  <a:lnTo>
                    <a:pt x="224028" y="9144"/>
                  </a:lnTo>
                </a:path>
                <a:path w="320039" h="27940">
                  <a:moveTo>
                    <a:pt x="260604" y="9144"/>
                  </a:moveTo>
                  <a:lnTo>
                    <a:pt x="265176" y="9144"/>
                  </a:lnTo>
                </a:path>
                <a:path w="320039" h="27940">
                  <a:moveTo>
                    <a:pt x="123443" y="13716"/>
                  </a:moveTo>
                  <a:lnTo>
                    <a:pt x="128016" y="13716"/>
                  </a:lnTo>
                </a:path>
                <a:path w="320039" h="27940">
                  <a:moveTo>
                    <a:pt x="219456" y="13716"/>
                  </a:moveTo>
                  <a:lnTo>
                    <a:pt x="224028" y="13716"/>
                  </a:lnTo>
                </a:path>
                <a:path w="320039" h="27940">
                  <a:moveTo>
                    <a:pt x="123443" y="18288"/>
                  </a:moveTo>
                  <a:lnTo>
                    <a:pt x="128016" y="18288"/>
                  </a:lnTo>
                </a:path>
                <a:path w="320039" h="27940">
                  <a:moveTo>
                    <a:pt x="219456" y="18288"/>
                  </a:moveTo>
                  <a:lnTo>
                    <a:pt x="224028" y="18288"/>
                  </a:lnTo>
                </a:path>
                <a:path w="320039" h="27940">
                  <a:moveTo>
                    <a:pt x="123443" y="22860"/>
                  </a:moveTo>
                  <a:lnTo>
                    <a:pt x="128016" y="22860"/>
                  </a:lnTo>
                </a:path>
                <a:path w="320039" h="27940">
                  <a:moveTo>
                    <a:pt x="219456" y="22860"/>
                  </a:moveTo>
                  <a:lnTo>
                    <a:pt x="224028" y="22860"/>
                  </a:lnTo>
                </a:path>
                <a:path w="320039" h="27940">
                  <a:moveTo>
                    <a:pt x="0" y="27432"/>
                  </a:moveTo>
                  <a:lnTo>
                    <a:pt x="36575" y="27432"/>
                  </a:lnTo>
                </a:path>
                <a:path w="320039" h="27940">
                  <a:moveTo>
                    <a:pt x="64007" y="27432"/>
                  </a:moveTo>
                  <a:lnTo>
                    <a:pt x="91440" y="27432"/>
                  </a:lnTo>
                </a:path>
                <a:path w="320039" h="27940">
                  <a:moveTo>
                    <a:pt x="205740" y="27432"/>
                  </a:moveTo>
                  <a:lnTo>
                    <a:pt x="246888" y="27432"/>
                  </a:lnTo>
                </a:path>
                <a:path w="320039" h="27940">
                  <a:moveTo>
                    <a:pt x="260604" y="27432"/>
                  </a:moveTo>
                  <a:lnTo>
                    <a:pt x="265176" y="27432"/>
                  </a:lnTo>
                </a:path>
                <a:path w="320039" h="27940">
                  <a:moveTo>
                    <a:pt x="292607" y="27432"/>
                  </a:moveTo>
                  <a:lnTo>
                    <a:pt x="320040" y="27432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12592" y="960958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1">
              <a:solidFill>
                <a:srgbClr val="8A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55976" y="961415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41148" y="0"/>
                  </a:lnTo>
                </a:path>
                <a:path w="132714">
                  <a:moveTo>
                    <a:pt x="128016" y="0"/>
                  </a:moveTo>
                  <a:lnTo>
                    <a:pt x="13258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15412" y="9607294"/>
              <a:ext cx="100584" cy="914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002280" y="961415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5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35452" y="9607294"/>
              <a:ext cx="30479" cy="1371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066288" y="961415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41148" y="0"/>
                  </a:lnTo>
                </a:path>
                <a:path w="59689">
                  <a:moveTo>
                    <a:pt x="54863" y="0"/>
                  </a:moveTo>
                  <a:lnTo>
                    <a:pt x="59436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44012" y="9611866"/>
              <a:ext cx="45720" cy="457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212592" y="961415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" y="0"/>
                  </a:lnTo>
                </a:path>
                <a:path w="45720">
                  <a:moveTo>
                    <a:pt x="13715" y="0"/>
                  </a:moveTo>
                  <a:lnTo>
                    <a:pt x="45719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851404" y="9616438"/>
              <a:ext cx="9143" cy="4571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851404" y="9618724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64007" y="0"/>
                  </a:moveTo>
                  <a:lnTo>
                    <a:pt x="73151" y="0"/>
                  </a:lnTo>
                </a:path>
                <a:path w="379730" h="5079">
                  <a:moveTo>
                    <a:pt x="100584" y="0"/>
                  </a:moveTo>
                  <a:lnTo>
                    <a:pt x="114300" y="0"/>
                  </a:lnTo>
                </a:path>
                <a:path w="379730" h="5079">
                  <a:moveTo>
                    <a:pt x="132587" y="0"/>
                  </a:moveTo>
                  <a:lnTo>
                    <a:pt x="137160" y="0"/>
                  </a:lnTo>
                </a:path>
                <a:path w="379730" h="5079">
                  <a:moveTo>
                    <a:pt x="150875" y="0"/>
                  </a:moveTo>
                  <a:lnTo>
                    <a:pt x="164591" y="0"/>
                  </a:lnTo>
                </a:path>
                <a:path w="379730" h="5079">
                  <a:moveTo>
                    <a:pt x="228600" y="0"/>
                  </a:moveTo>
                  <a:lnTo>
                    <a:pt x="233172" y="0"/>
                  </a:lnTo>
                </a:path>
                <a:path w="379730" h="5079">
                  <a:moveTo>
                    <a:pt x="269748" y="0"/>
                  </a:moveTo>
                  <a:lnTo>
                    <a:pt x="274320" y="0"/>
                  </a:lnTo>
                </a:path>
                <a:path w="379730" h="5079">
                  <a:moveTo>
                    <a:pt x="292607" y="0"/>
                  </a:moveTo>
                  <a:lnTo>
                    <a:pt x="301751" y="0"/>
                  </a:lnTo>
                </a:path>
                <a:path w="379730" h="5079">
                  <a:moveTo>
                    <a:pt x="329184" y="0"/>
                  </a:moveTo>
                  <a:lnTo>
                    <a:pt x="342900" y="0"/>
                  </a:lnTo>
                </a:path>
                <a:path w="379730" h="5079">
                  <a:moveTo>
                    <a:pt x="361188" y="0"/>
                  </a:moveTo>
                  <a:lnTo>
                    <a:pt x="379475" y="0"/>
                  </a:lnTo>
                </a:path>
                <a:path w="379730" h="5079">
                  <a:moveTo>
                    <a:pt x="0" y="4572"/>
                  </a:moveTo>
                  <a:lnTo>
                    <a:pt x="4572" y="4572"/>
                  </a:lnTo>
                </a:path>
                <a:path w="379730" h="5079">
                  <a:moveTo>
                    <a:pt x="59436" y="4572"/>
                  </a:moveTo>
                  <a:lnTo>
                    <a:pt x="68580" y="4572"/>
                  </a:lnTo>
                </a:path>
                <a:path w="379730" h="5079">
                  <a:moveTo>
                    <a:pt x="105155" y="4572"/>
                  </a:moveTo>
                  <a:lnTo>
                    <a:pt x="114300" y="4572"/>
                  </a:lnTo>
                </a:path>
                <a:path w="379730" h="5079">
                  <a:moveTo>
                    <a:pt x="132587" y="4572"/>
                  </a:moveTo>
                  <a:lnTo>
                    <a:pt x="137160" y="4572"/>
                  </a:lnTo>
                </a:path>
                <a:path w="379730" h="5079">
                  <a:moveTo>
                    <a:pt x="150875" y="4572"/>
                  </a:moveTo>
                  <a:lnTo>
                    <a:pt x="164591" y="4572"/>
                  </a:lnTo>
                </a:path>
                <a:path w="379730" h="5079">
                  <a:moveTo>
                    <a:pt x="228600" y="4572"/>
                  </a:moveTo>
                  <a:lnTo>
                    <a:pt x="233172" y="4572"/>
                  </a:lnTo>
                </a:path>
                <a:path w="379730" h="5079">
                  <a:moveTo>
                    <a:pt x="269748" y="4572"/>
                  </a:moveTo>
                  <a:lnTo>
                    <a:pt x="274320" y="4572"/>
                  </a:lnTo>
                </a:path>
                <a:path w="379730" h="5079">
                  <a:moveTo>
                    <a:pt x="288036" y="4572"/>
                  </a:moveTo>
                  <a:lnTo>
                    <a:pt x="297180" y="4572"/>
                  </a:lnTo>
                </a:path>
                <a:path w="379730" h="5079">
                  <a:moveTo>
                    <a:pt x="333755" y="4572"/>
                  </a:moveTo>
                  <a:lnTo>
                    <a:pt x="342900" y="4572"/>
                  </a:lnTo>
                </a:path>
                <a:path w="379730" h="5079">
                  <a:moveTo>
                    <a:pt x="361188" y="4572"/>
                  </a:moveTo>
                  <a:lnTo>
                    <a:pt x="365760" y="4572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258312" y="962329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51404" y="9627868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4572" y="0"/>
                  </a:lnTo>
                </a:path>
                <a:path w="365760">
                  <a:moveTo>
                    <a:pt x="59436" y="0"/>
                  </a:moveTo>
                  <a:lnTo>
                    <a:pt x="68580" y="0"/>
                  </a:lnTo>
                </a:path>
                <a:path w="365760">
                  <a:moveTo>
                    <a:pt x="105155" y="0"/>
                  </a:moveTo>
                  <a:lnTo>
                    <a:pt x="114300" y="0"/>
                  </a:lnTo>
                </a:path>
                <a:path w="365760">
                  <a:moveTo>
                    <a:pt x="132587" y="0"/>
                  </a:moveTo>
                  <a:lnTo>
                    <a:pt x="137160" y="0"/>
                  </a:lnTo>
                </a:path>
                <a:path w="365760">
                  <a:moveTo>
                    <a:pt x="150875" y="0"/>
                  </a:moveTo>
                  <a:lnTo>
                    <a:pt x="164591" y="0"/>
                  </a:lnTo>
                </a:path>
                <a:path w="365760">
                  <a:moveTo>
                    <a:pt x="228600" y="0"/>
                  </a:moveTo>
                  <a:lnTo>
                    <a:pt x="233172" y="0"/>
                  </a:lnTo>
                </a:path>
                <a:path w="365760">
                  <a:moveTo>
                    <a:pt x="269748" y="0"/>
                  </a:moveTo>
                  <a:lnTo>
                    <a:pt x="274320" y="0"/>
                  </a:lnTo>
                </a:path>
                <a:path w="365760">
                  <a:moveTo>
                    <a:pt x="288036" y="0"/>
                  </a:moveTo>
                  <a:lnTo>
                    <a:pt x="297180" y="0"/>
                  </a:lnTo>
                </a:path>
                <a:path w="365760">
                  <a:moveTo>
                    <a:pt x="333755" y="0"/>
                  </a:moveTo>
                  <a:lnTo>
                    <a:pt x="342900" y="0"/>
                  </a:lnTo>
                </a:path>
                <a:path w="365760">
                  <a:moveTo>
                    <a:pt x="361188" y="0"/>
                  </a:moveTo>
                  <a:lnTo>
                    <a:pt x="365760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58312" y="962786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51404" y="963244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9143" y="0"/>
                  </a:lnTo>
                </a:path>
                <a:path w="365760">
                  <a:moveTo>
                    <a:pt x="59436" y="0"/>
                  </a:moveTo>
                  <a:lnTo>
                    <a:pt x="68580" y="0"/>
                  </a:lnTo>
                </a:path>
                <a:path w="365760">
                  <a:moveTo>
                    <a:pt x="105155" y="0"/>
                  </a:moveTo>
                  <a:lnTo>
                    <a:pt x="114300" y="0"/>
                  </a:lnTo>
                </a:path>
                <a:path w="365760">
                  <a:moveTo>
                    <a:pt x="132587" y="0"/>
                  </a:moveTo>
                  <a:lnTo>
                    <a:pt x="137160" y="0"/>
                  </a:lnTo>
                </a:path>
                <a:path w="365760">
                  <a:moveTo>
                    <a:pt x="150875" y="0"/>
                  </a:moveTo>
                  <a:lnTo>
                    <a:pt x="164591" y="0"/>
                  </a:lnTo>
                </a:path>
                <a:path w="365760">
                  <a:moveTo>
                    <a:pt x="228600" y="0"/>
                  </a:moveTo>
                  <a:lnTo>
                    <a:pt x="233172" y="0"/>
                  </a:lnTo>
                </a:path>
                <a:path w="365760">
                  <a:moveTo>
                    <a:pt x="269748" y="0"/>
                  </a:moveTo>
                  <a:lnTo>
                    <a:pt x="274320" y="0"/>
                  </a:lnTo>
                </a:path>
                <a:path w="365760">
                  <a:moveTo>
                    <a:pt x="288036" y="0"/>
                  </a:moveTo>
                  <a:lnTo>
                    <a:pt x="297180" y="0"/>
                  </a:lnTo>
                </a:path>
                <a:path w="365760">
                  <a:moveTo>
                    <a:pt x="333755" y="0"/>
                  </a:moveTo>
                  <a:lnTo>
                    <a:pt x="342900" y="0"/>
                  </a:lnTo>
                </a:path>
                <a:path w="365760">
                  <a:moveTo>
                    <a:pt x="361188" y="0"/>
                  </a:moveTo>
                  <a:lnTo>
                    <a:pt x="365760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58312" y="963243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55976" y="963701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18287" y="0"/>
                  </a:lnTo>
                </a:path>
                <a:path w="64135">
                  <a:moveTo>
                    <a:pt x="54864" y="0"/>
                  </a:moveTo>
                  <a:lnTo>
                    <a:pt x="6400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02280" y="9607294"/>
              <a:ext cx="59436" cy="5486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956560" y="9637012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9144" y="0"/>
                  </a:lnTo>
                </a:path>
                <a:path w="260985">
                  <a:moveTo>
                    <a:pt x="27432" y="0"/>
                  </a:moveTo>
                  <a:lnTo>
                    <a:pt x="32004" y="0"/>
                  </a:lnTo>
                </a:path>
                <a:path w="260985">
                  <a:moveTo>
                    <a:pt x="45720" y="0"/>
                  </a:moveTo>
                  <a:lnTo>
                    <a:pt x="59436" y="0"/>
                  </a:lnTo>
                </a:path>
                <a:path w="260985">
                  <a:moveTo>
                    <a:pt x="123444" y="0"/>
                  </a:moveTo>
                  <a:lnTo>
                    <a:pt x="128016" y="0"/>
                  </a:lnTo>
                </a:path>
                <a:path w="260985">
                  <a:moveTo>
                    <a:pt x="164592" y="0"/>
                  </a:moveTo>
                  <a:lnTo>
                    <a:pt x="169164" y="0"/>
                  </a:lnTo>
                </a:path>
                <a:path w="260985">
                  <a:moveTo>
                    <a:pt x="182880" y="0"/>
                  </a:moveTo>
                  <a:lnTo>
                    <a:pt x="192024" y="0"/>
                  </a:lnTo>
                </a:path>
                <a:path w="260985">
                  <a:moveTo>
                    <a:pt x="228600" y="0"/>
                  </a:moveTo>
                  <a:lnTo>
                    <a:pt x="237744" y="0"/>
                  </a:lnTo>
                </a:path>
                <a:path w="260985">
                  <a:moveTo>
                    <a:pt x="256032" y="0"/>
                  </a:moveTo>
                  <a:lnTo>
                    <a:pt x="260604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58312" y="963701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855976" y="9639298"/>
              <a:ext cx="36575" cy="457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910840" y="9641584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5">
                  <a:moveTo>
                    <a:pt x="0" y="0"/>
                  </a:moveTo>
                  <a:lnTo>
                    <a:pt x="9144" y="0"/>
                  </a:lnTo>
                </a:path>
                <a:path w="306705">
                  <a:moveTo>
                    <a:pt x="45719" y="0"/>
                  </a:moveTo>
                  <a:lnTo>
                    <a:pt x="54863" y="0"/>
                  </a:lnTo>
                </a:path>
                <a:path w="306705">
                  <a:moveTo>
                    <a:pt x="73151" y="0"/>
                  </a:moveTo>
                  <a:lnTo>
                    <a:pt x="77724" y="0"/>
                  </a:lnTo>
                </a:path>
                <a:path w="306705">
                  <a:moveTo>
                    <a:pt x="91439" y="0"/>
                  </a:moveTo>
                  <a:lnTo>
                    <a:pt x="105155" y="0"/>
                  </a:lnTo>
                </a:path>
                <a:path w="306705">
                  <a:moveTo>
                    <a:pt x="169163" y="0"/>
                  </a:moveTo>
                  <a:lnTo>
                    <a:pt x="173736" y="0"/>
                  </a:lnTo>
                </a:path>
                <a:path w="306705">
                  <a:moveTo>
                    <a:pt x="210312" y="0"/>
                  </a:moveTo>
                  <a:lnTo>
                    <a:pt x="214884" y="0"/>
                  </a:lnTo>
                </a:path>
                <a:path w="306705">
                  <a:moveTo>
                    <a:pt x="228600" y="0"/>
                  </a:moveTo>
                  <a:lnTo>
                    <a:pt x="237744" y="0"/>
                  </a:lnTo>
                </a:path>
                <a:path w="306705">
                  <a:moveTo>
                    <a:pt x="274319" y="0"/>
                  </a:moveTo>
                  <a:lnTo>
                    <a:pt x="283463" y="0"/>
                  </a:lnTo>
                </a:path>
                <a:path w="306705">
                  <a:moveTo>
                    <a:pt x="301751" y="0"/>
                  </a:moveTo>
                  <a:lnTo>
                    <a:pt x="306324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58312" y="964158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78836" y="9646156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18287" y="0"/>
                  </a:lnTo>
                </a:path>
                <a:path w="338455">
                  <a:moveTo>
                    <a:pt x="32004" y="0"/>
                  </a:moveTo>
                  <a:lnTo>
                    <a:pt x="41148" y="0"/>
                  </a:lnTo>
                </a:path>
                <a:path w="338455">
                  <a:moveTo>
                    <a:pt x="77723" y="0"/>
                  </a:moveTo>
                  <a:lnTo>
                    <a:pt x="86868" y="0"/>
                  </a:lnTo>
                </a:path>
                <a:path w="338455">
                  <a:moveTo>
                    <a:pt x="105156" y="0"/>
                  </a:moveTo>
                  <a:lnTo>
                    <a:pt x="109728" y="0"/>
                  </a:lnTo>
                </a:path>
                <a:path w="338455">
                  <a:moveTo>
                    <a:pt x="123443" y="0"/>
                  </a:moveTo>
                  <a:lnTo>
                    <a:pt x="137159" y="0"/>
                  </a:lnTo>
                </a:path>
                <a:path w="338455">
                  <a:moveTo>
                    <a:pt x="201168" y="0"/>
                  </a:moveTo>
                  <a:lnTo>
                    <a:pt x="205740" y="0"/>
                  </a:lnTo>
                </a:path>
                <a:path w="338455">
                  <a:moveTo>
                    <a:pt x="242316" y="0"/>
                  </a:moveTo>
                  <a:lnTo>
                    <a:pt x="246888" y="0"/>
                  </a:lnTo>
                </a:path>
                <a:path w="338455">
                  <a:moveTo>
                    <a:pt x="260604" y="0"/>
                  </a:moveTo>
                  <a:lnTo>
                    <a:pt x="269748" y="0"/>
                  </a:lnTo>
                </a:path>
                <a:path w="338455">
                  <a:moveTo>
                    <a:pt x="306323" y="0"/>
                  </a:moveTo>
                  <a:lnTo>
                    <a:pt x="315468" y="0"/>
                  </a:lnTo>
                </a:path>
                <a:path w="338455">
                  <a:moveTo>
                    <a:pt x="333756" y="0"/>
                  </a:moveTo>
                  <a:lnTo>
                    <a:pt x="33832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58312" y="964615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10840" y="9650728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0" y="0"/>
                  </a:moveTo>
                  <a:lnTo>
                    <a:pt x="9144" y="0"/>
                  </a:lnTo>
                </a:path>
                <a:path w="283844">
                  <a:moveTo>
                    <a:pt x="45719" y="0"/>
                  </a:moveTo>
                  <a:lnTo>
                    <a:pt x="54863" y="0"/>
                  </a:lnTo>
                </a:path>
                <a:path w="283844">
                  <a:moveTo>
                    <a:pt x="73151" y="0"/>
                  </a:moveTo>
                  <a:lnTo>
                    <a:pt x="77724" y="0"/>
                  </a:lnTo>
                </a:path>
                <a:path w="283844">
                  <a:moveTo>
                    <a:pt x="91439" y="0"/>
                  </a:moveTo>
                  <a:lnTo>
                    <a:pt x="105155" y="0"/>
                  </a:lnTo>
                </a:path>
                <a:path w="283844">
                  <a:moveTo>
                    <a:pt x="169163" y="0"/>
                  </a:moveTo>
                  <a:lnTo>
                    <a:pt x="173736" y="0"/>
                  </a:lnTo>
                </a:path>
                <a:path w="283844">
                  <a:moveTo>
                    <a:pt x="210312" y="0"/>
                  </a:moveTo>
                  <a:lnTo>
                    <a:pt x="214884" y="0"/>
                  </a:lnTo>
                </a:path>
                <a:path w="283844">
                  <a:moveTo>
                    <a:pt x="228600" y="0"/>
                  </a:moveTo>
                  <a:lnTo>
                    <a:pt x="237744" y="0"/>
                  </a:lnTo>
                </a:path>
                <a:path w="283844">
                  <a:moveTo>
                    <a:pt x="274319" y="0"/>
                  </a:moveTo>
                  <a:lnTo>
                    <a:pt x="283463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92552" y="9648442"/>
              <a:ext cx="9143" cy="914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212592" y="965072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58312" y="965072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10840" y="9655300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5">
                  <a:moveTo>
                    <a:pt x="0" y="0"/>
                  </a:moveTo>
                  <a:lnTo>
                    <a:pt x="9144" y="0"/>
                  </a:lnTo>
                </a:path>
                <a:path w="306705">
                  <a:moveTo>
                    <a:pt x="45719" y="0"/>
                  </a:moveTo>
                  <a:lnTo>
                    <a:pt x="54863" y="0"/>
                  </a:lnTo>
                </a:path>
                <a:path w="306705">
                  <a:moveTo>
                    <a:pt x="73151" y="0"/>
                  </a:moveTo>
                  <a:lnTo>
                    <a:pt x="77724" y="0"/>
                  </a:lnTo>
                </a:path>
                <a:path w="306705">
                  <a:moveTo>
                    <a:pt x="91439" y="0"/>
                  </a:moveTo>
                  <a:lnTo>
                    <a:pt x="105155" y="0"/>
                  </a:lnTo>
                </a:path>
                <a:path w="306705">
                  <a:moveTo>
                    <a:pt x="169163" y="0"/>
                  </a:moveTo>
                  <a:lnTo>
                    <a:pt x="173736" y="0"/>
                  </a:lnTo>
                </a:path>
                <a:path w="306705">
                  <a:moveTo>
                    <a:pt x="210312" y="0"/>
                  </a:moveTo>
                  <a:lnTo>
                    <a:pt x="214884" y="0"/>
                  </a:lnTo>
                </a:path>
                <a:path w="306705">
                  <a:moveTo>
                    <a:pt x="228600" y="0"/>
                  </a:moveTo>
                  <a:lnTo>
                    <a:pt x="237744" y="0"/>
                  </a:lnTo>
                </a:path>
                <a:path w="306705">
                  <a:moveTo>
                    <a:pt x="274319" y="0"/>
                  </a:moveTo>
                  <a:lnTo>
                    <a:pt x="283463" y="0"/>
                  </a:lnTo>
                </a:path>
                <a:path w="306705">
                  <a:moveTo>
                    <a:pt x="301751" y="0"/>
                  </a:moveTo>
                  <a:lnTo>
                    <a:pt x="306324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58312" y="965529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97124" y="9659872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>
                  <a:moveTo>
                    <a:pt x="0" y="0"/>
                  </a:moveTo>
                  <a:lnTo>
                    <a:pt x="4572" y="0"/>
                  </a:lnTo>
                </a:path>
                <a:path w="320039">
                  <a:moveTo>
                    <a:pt x="13716" y="0"/>
                  </a:moveTo>
                  <a:lnTo>
                    <a:pt x="22860" y="0"/>
                  </a:lnTo>
                </a:path>
                <a:path w="320039">
                  <a:moveTo>
                    <a:pt x="59435" y="0"/>
                  </a:moveTo>
                  <a:lnTo>
                    <a:pt x="68580" y="0"/>
                  </a:lnTo>
                </a:path>
                <a:path w="320039">
                  <a:moveTo>
                    <a:pt x="86868" y="0"/>
                  </a:moveTo>
                  <a:lnTo>
                    <a:pt x="91440" y="0"/>
                  </a:lnTo>
                </a:path>
                <a:path w="320039">
                  <a:moveTo>
                    <a:pt x="182880" y="0"/>
                  </a:moveTo>
                  <a:lnTo>
                    <a:pt x="187452" y="0"/>
                  </a:lnTo>
                </a:path>
                <a:path w="320039">
                  <a:moveTo>
                    <a:pt x="224028" y="0"/>
                  </a:moveTo>
                  <a:lnTo>
                    <a:pt x="228600" y="0"/>
                  </a:lnTo>
                </a:path>
                <a:path w="320039">
                  <a:moveTo>
                    <a:pt x="242316" y="0"/>
                  </a:moveTo>
                  <a:lnTo>
                    <a:pt x="251460" y="0"/>
                  </a:lnTo>
                </a:path>
                <a:path w="320039">
                  <a:moveTo>
                    <a:pt x="288035" y="0"/>
                  </a:moveTo>
                  <a:lnTo>
                    <a:pt x="297180" y="0"/>
                  </a:lnTo>
                </a:path>
                <a:path w="320039">
                  <a:moveTo>
                    <a:pt x="315468" y="0"/>
                  </a:moveTo>
                  <a:lnTo>
                    <a:pt x="320040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258312" y="965987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10840" y="9664444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5">
                  <a:moveTo>
                    <a:pt x="0" y="0"/>
                  </a:moveTo>
                  <a:lnTo>
                    <a:pt x="13715" y="0"/>
                  </a:lnTo>
                </a:path>
                <a:path w="306705">
                  <a:moveTo>
                    <a:pt x="45719" y="0"/>
                  </a:moveTo>
                  <a:lnTo>
                    <a:pt x="54863" y="0"/>
                  </a:lnTo>
                </a:path>
                <a:path w="306705">
                  <a:moveTo>
                    <a:pt x="73151" y="0"/>
                  </a:moveTo>
                  <a:lnTo>
                    <a:pt x="77724" y="0"/>
                  </a:lnTo>
                </a:path>
                <a:path w="306705">
                  <a:moveTo>
                    <a:pt x="96012" y="0"/>
                  </a:moveTo>
                  <a:lnTo>
                    <a:pt x="105156" y="0"/>
                  </a:lnTo>
                </a:path>
                <a:path w="306705">
                  <a:moveTo>
                    <a:pt x="137160" y="0"/>
                  </a:moveTo>
                  <a:lnTo>
                    <a:pt x="146304" y="0"/>
                  </a:lnTo>
                </a:path>
                <a:path w="306705">
                  <a:moveTo>
                    <a:pt x="169163" y="0"/>
                  </a:moveTo>
                  <a:lnTo>
                    <a:pt x="173736" y="0"/>
                  </a:lnTo>
                </a:path>
                <a:path w="306705">
                  <a:moveTo>
                    <a:pt x="210312" y="0"/>
                  </a:moveTo>
                  <a:lnTo>
                    <a:pt x="214884" y="0"/>
                  </a:lnTo>
                </a:path>
                <a:path w="306705">
                  <a:moveTo>
                    <a:pt x="228600" y="0"/>
                  </a:moveTo>
                  <a:lnTo>
                    <a:pt x="242315" y="0"/>
                  </a:lnTo>
                </a:path>
                <a:path w="306705">
                  <a:moveTo>
                    <a:pt x="274319" y="0"/>
                  </a:moveTo>
                  <a:lnTo>
                    <a:pt x="283463" y="0"/>
                  </a:lnTo>
                </a:path>
                <a:path w="306705">
                  <a:moveTo>
                    <a:pt x="301751" y="0"/>
                  </a:moveTo>
                  <a:lnTo>
                    <a:pt x="306324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258312" y="966444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915412" y="9669016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45720" y="0"/>
                  </a:lnTo>
                </a:path>
                <a:path w="210819">
                  <a:moveTo>
                    <a:pt x="68580" y="0"/>
                  </a:moveTo>
                  <a:lnTo>
                    <a:pt x="73152" y="0"/>
                  </a:lnTo>
                </a:path>
                <a:path w="210819">
                  <a:moveTo>
                    <a:pt x="96012" y="0"/>
                  </a:moveTo>
                  <a:lnTo>
                    <a:pt x="137160" y="0"/>
                  </a:lnTo>
                </a:path>
                <a:path w="210819">
                  <a:moveTo>
                    <a:pt x="164592" y="0"/>
                  </a:moveTo>
                  <a:lnTo>
                    <a:pt x="192024" y="0"/>
                  </a:lnTo>
                </a:path>
                <a:path w="210819">
                  <a:moveTo>
                    <a:pt x="205740" y="0"/>
                  </a:moveTo>
                  <a:lnTo>
                    <a:pt x="210312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51404" y="9662158"/>
              <a:ext cx="50291" cy="1371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3144012" y="9669016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45720" y="0"/>
                  </a:lnTo>
                </a:path>
                <a:path w="73660">
                  <a:moveTo>
                    <a:pt x="68580" y="0"/>
                  </a:moveTo>
                  <a:lnTo>
                    <a:pt x="73152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58312" y="966901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4556" y="9673588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27432" y="0"/>
                  </a:lnTo>
                </a:path>
                <a:path w="64135">
                  <a:moveTo>
                    <a:pt x="59436" y="0"/>
                  </a:moveTo>
                  <a:lnTo>
                    <a:pt x="64008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15996" y="9671302"/>
              <a:ext cx="32003" cy="4571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84576" y="967358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22860" y="0"/>
                  </a:lnTo>
                </a:path>
                <a:path w="132714">
                  <a:moveTo>
                    <a:pt x="36575" y="0"/>
                  </a:moveTo>
                  <a:lnTo>
                    <a:pt x="41148" y="0"/>
                  </a:lnTo>
                </a:path>
                <a:path w="132714">
                  <a:moveTo>
                    <a:pt x="68579" y="0"/>
                  </a:moveTo>
                  <a:lnTo>
                    <a:pt x="96012" y="0"/>
                  </a:lnTo>
                </a:path>
                <a:path w="132714">
                  <a:moveTo>
                    <a:pt x="128015" y="0"/>
                  </a:moveTo>
                  <a:lnTo>
                    <a:pt x="132587" y="0"/>
                  </a:lnTo>
                </a:path>
              </a:pathLst>
            </a:custGeom>
            <a:ln w="4571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258312" y="967358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4570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924556" y="967663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83992" y="967663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084576" y="967663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21152" y="967663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53156" y="9676635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1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12592" y="967663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258312" y="967663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3175">
              <a:solidFill>
                <a:srgbClr val="373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4650" y="807444"/>
            <a:ext cx="2967355" cy="2703830"/>
          </a:xfrm>
          <a:custGeom>
            <a:avLst/>
            <a:gdLst/>
            <a:ahLst/>
            <a:cxnLst/>
            <a:rect l="l" t="t" r="r" b="b"/>
            <a:pathLst>
              <a:path w="2967355" h="2703829">
                <a:moveTo>
                  <a:pt x="2763012" y="0"/>
                </a:moveTo>
                <a:lnTo>
                  <a:pt x="214884" y="0"/>
                </a:lnTo>
                <a:lnTo>
                  <a:pt x="181356" y="4572"/>
                </a:lnTo>
                <a:lnTo>
                  <a:pt x="138684" y="18288"/>
                </a:lnTo>
                <a:lnTo>
                  <a:pt x="100584" y="38100"/>
                </a:lnTo>
                <a:lnTo>
                  <a:pt x="51816" y="82296"/>
                </a:lnTo>
                <a:lnTo>
                  <a:pt x="27432" y="118872"/>
                </a:lnTo>
                <a:lnTo>
                  <a:pt x="10668" y="160020"/>
                </a:lnTo>
                <a:lnTo>
                  <a:pt x="1524" y="204216"/>
                </a:lnTo>
                <a:lnTo>
                  <a:pt x="0" y="214884"/>
                </a:lnTo>
                <a:lnTo>
                  <a:pt x="0" y="2488692"/>
                </a:lnTo>
                <a:lnTo>
                  <a:pt x="1524" y="2499360"/>
                </a:lnTo>
                <a:lnTo>
                  <a:pt x="4572" y="2522220"/>
                </a:lnTo>
                <a:lnTo>
                  <a:pt x="18288" y="2564892"/>
                </a:lnTo>
                <a:lnTo>
                  <a:pt x="51816" y="2621280"/>
                </a:lnTo>
                <a:lnTo>
                  <a:pt x="82296" y="2651760"/>
                </a:lnTo>
                <a:lnTo>
                  <a:pt x="118872" y="2676144"/>
                </a:lnTo>
                <a:lnTo>
                  <a:pt x="160020" y="2692908"/>
                </a:lnTo>
                <a:lnTo>
                  <a:pt x="216408" y="2703576"/>
                </a:lnTo>
                <a:lnTo>
                  <a:pt x="2750820" y="2703576"/>
                </a:lnTo>
                <a:lnTo>
                  <a:pt x="2785872" y="2699004"/>
                </a:lnTo>
                <a:lnTo>
                  <a:pt x="2801874" y="2694432"/>
                </a:lnTo>
                <a:lnTo>
                  <a:pt x="216408" y="2694432"/>
                </a:lnTo>
                <a:lnTo>
                  <a:pt x="182880" y="2689860"/>
                </a:lnTo>
                <a:lnTo>
                  <a:pt x="163068" y="2683764"/>
                </a:lnTo>
                <a:lnTo>
                  <a:pt x="141732" y="2677668"/>
                </a:lnTo>
                <a:lnTo>
                  <a:pt x="123444" y="2668524"/>
                </a:lnTo>
                <a:lnTo>
                  <a:pt x="88392" y="2644140"/>
                </a:lnTo>
                <a:lnTo>
                  <a:pt x="59436" y="2615184"/>
                </a:lnTo>
                <a:lnTo>
                  <a:pt x="35052" y="2580132"/>
                </a:lnTo>
                <a:lnTo>
                  <a:pt x="13716" y="2520696"/>
                </a:lnTo>
                <a:lnTo>
                  <a:pt x="10668" y="2497836"/>
                </a:lnTo>
                <a:lnTo>
                  <a:pt x="9144" y="2487168"/>
                </a:lnTo>
                <a:lnTo>
                  <a:pt x="9144" y="216408"/>
                </a:lnTo>
                <a:lnTo>
                  <a:pt x="10668" y="204216"/>
                </a:lnTo>
                <a:lnTo>
                  <a:pt x="19812" y="161544"/>
                </a:lnTo>
                <a:lnTo>
                  <a:pt x="36576" y="123444"/>
                </a:lnTo>
                <a:lnTo>
                  <a:pt x="59436" y="88392"/>
                </a:lnTo>
                <a:lnTo>
                  <a:pt x="88392" y="59436"/>
                </a:lnTo>
                <a:lnTo>
                  <a:pt x="123444" y="35052"/>
                </a:lnTo>
                <a:lnTo>
                  <a:pt x="163068" y="18288"/>
                </a:lnTo>
                <a:lnTo>
                  <a:pt x="216408" y="9144"/>
                </a:lnTo>
                <a:lnTo>
                  <a:pt x="2807208" y="9144"/>
                </a:lnTo>
                <a:lnTo>
                  <a:pt x="2785872" y="4572"/>
                </a:lnTo>
                <a:lnTo>
                  <a:pt x="2763012" y="0"/>
                </a:lnTo>
                <a:close/>
              </a:path>
              <a:path w="2967355" h="2703829">
                <a:moveTo>
                  <a:pt x="2807208" y="9144"/>
                </a:moveTo>
                <a:lnTo>
                  <a:pt x="2750820" y="9144"/>
                </a:lnTo>
                <a:lnTo>
                  <a:pt x="2784348" y="13716"/>
                </a:lnTo>
                <a:lnTo>
                  <a:pt x="2804160" y="18288"/>
                </a:lnTo>
                <a:lnTo>
                  <a:pt x="2843784" y="35052"/>
                </a:lnTo>
                <a:lnTo>
                  <a:pt x="2878836" y="59436"/>
                </a:lnTo>
                <a:lnTo>
                  <a:pt x="2907792" y="88392"/>
                </a:lnTo>
                <a:lnTo>
                  <a:pt x="2930652" y="123444"/>
                </a:lnTo>
                <a:lnTo>
                  <a:pt x="2947416" y="163068"/>
                </a:lnTo>
                <a:lnTo>
                  <a:pt x="2956560" y="205740"/>
                </a:lnTo>
                <a:lnTo>
                  <a:pt x="2956560" y="216408"/>
                </a:lnTo>
                <a:lnTo>
                  <a:pt x="2958084" y="227076"/>
                </a:lnTo>
                <a:lnTo>
                  <a:pt x="2958084" y="2476500"/>
                </a:lnTo>
                <a:lnTo>
                  <a:pt x="2956560" y="2487168"/>
                </a:lnTo>
                <a:lnTo>
                  <a:pt x="2956560" y="2499360"/>
                </a:lnTo>
                <a:lnTo>
                  <a:pt x="2947416" y="2542032"/>
                </a:lnTo>
                <a:lnTo>
                  <a:pt x="2930652" y="2580132"/>
                </a:lnTo>
                <a:lnTo>
                  <a:pt x="2907792" y="2615184"/>
                </a:lnTo>
                <a:lnTo>
                  <a:pt x="2860548" y="2657856"/>
                </a:lnTo>
                <a:lnTo>
                  <a:pt x="2823972" y="2677668"/>
                </a:lnTo>
                <a:lnTo>
                  <a:pt x="2782824" y="2689860"/>
                </a:lnTo>
                <a:lnTo>
                  <a:pt x="2750820" y="2694432"/>
                </a:lnTo>
                <a:lnTo>
                  <a:pt x="2801874" y="2694432"/>
                </a:lnTo>
                <a:lnTo>
                  <a:pt x="2848356" y="2676144"/>
                </a:lnTo>
                <a:lnTo>
                  <a:pt x="2884932" y="2651760"/>
                </a:lnTo>
                <a:lnTo>
                  <a:pt x="2915412" y="2621280"/>
                </a:lnTo>
                <a:lnTo>
                  <a:pt x="2939796" y="2584704"/>
                </a:lnTo>
                <a:lnTo>
                  <a:pt x="2956560" y="2543556"/>
                </a:lnTo>
                <a:lnTo>
                  <a:pt x="2965704" y="2499360"/>
                </a:lnTo>
                <a:lnTo>
                  <a:pt x="2967228" y="2487168"/>
                </a:lnTo>
                <a:lnTo>
                  <a:pt x="2967228" y="214884"/>
                </a:lnTo>
                <a:lnTo>
                  <a:pt x="2965704" y="204216"/>
                </a:lnTo>
                <a:lnTo>
                  <a:pt x="2962656" y="181356"/>
                </a:lnTo>
                <a:lnTo>
                  <a:pt x="2948940" y="138684"/>
                </a:lnTo>
                <a:lnTo>
                  <a:pt x="2927604" y="99060"/>
                </a:lnTo>
                <a:lnTo>
                  <a:pt x="2900172" y="65532"/>
                </a:lnTo>
                <a:lnTo>
                  <a:pt x="2866644" y="38100"/>
                </a:lnTo>
                <a:lnTo>
                  <a:pt x="2828544" y="16764"/>
                </a:lnTo>
                <a:lnTo>
                  <a:pt x="280720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179</Words>
  <Application>Microsoft Office PowerPoint</Application>
  <PresentationFormat>A4 210 x 297 mm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Arial MT</vt:lpstr>
      <vt:lpstr>Malgun Gothic</vt:lpstr>
      <vt:lpstr>MS PGothic</vt:lpstr>
      <vt:lpstr>MS UI Gothic</vt:lpstr>
      <vt:lpstr>SimSun-ExtB</vt:lpstr>
      <vt:lpstr>Calibri</vt:lpstr>
      <vt:lpstr>Impact</vt:lpstr>
      <vt:lpstr>Verdana</vt:lpstr>
      <vt:lpstr>Office Theme</vt:lpstr>
      <vt:lpstr>C-Navi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C-NAVI\203p\203\223\203t\203\214\203b\203g.ppt [\214\335\212\267\203\202\201[\203h])</dc:title>
  <dc:creator>DRS</dc:creator>
  <cp:lastModifiedBy>一弥 長谷部</cp:lastModifiedBy>
  <cp:revision>1</cp:revision>
  <dcterms:created xsi:type="dcterms:W3CDTF">2025-03-06T01:57:11Z</dcterms:created>
  <dcterms:modified xsi:type="dcterms:W3CDTF">2025-03-06T02:12:39Z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2016-03-17T00:00:00Z</vt:filetime>
  </property>
  <property fmtid="{D5CDD505-2E9C-101B-9397-08002B2CF9AE}" pid="3" name="Creator">
    <vt:lpwstr>PrimoPDF http://www.primopdf.com/</vt:lpwstr>
  </property>
  <property fmtid="{D5CDD505-2E9C-101B-9397-08002B2CF9AE}" pid="4" name="LastSaved">
    <vt:filetime>2025-03-06T00:00:00Z</vt:filetime>
  </property>
  <property fmtid="{D5CDD505-2E9C-101B-9397-08002B2CF9AE}" pid="5" name="Producer">
    <vt:lpwstr>PrimoPDF</vt:lpwstr>
  </property>
</Properties>
</file>