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05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247" y="350519"/>
            <a:ext cx="7402195" cy="904240"/>
          </a:xfrm>
          <a:custGeom>
            <a:avLst/>
            <a:gdLst/>
            <a:ahLst/>
            <a:cxnLst/>
            <a:rect l="l" t="t" r="r" b="b"/>
            <a:pathLst>
              <a:path w="7402195" h="904240">
                <a:moveTo>
                  <a:pt x="7402068" y="0"/>
                </a:moveTo>
                <a:lnTo>
                  <a:pt x="0" y="0"/>
                </a:lnTo>
                <a:lnTo>
                  <a:pt x="0" y="903731"/>
                </a:lnTo>
                <a:lnTo>
                  <a:pt x="7402068" y="903731"/>
                </a:lnTo>
                <a:lnTo>
                  <a:pt x="7402068" y="0"/>
                </a:lnTo>
                <a:close/>
              </a:path>
            </a:pathLst>
          </a:custGeom>
          <a:solidFill>
            <a:srgbClr val="006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0580" y="8883395"/>
            <a:ext cx="138683" cy="13868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" y="9235440"/>
            <a:ext cx="138683" cy="14020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2544" y="8337803"/>
            <a:ext cx="6611111" cy="3398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9976" y="5673851"/>
            <a:ext cx="138683" cy="1386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62290" y="583183"/>
            <a:ext cx="1457325" cy="6838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12" Type="http://schemas.openxmlformats.org/officeDocument/2006/relationships/image" Target="../media/image18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g"/><Relationship Id="rId11" Type="http://schemas.openxmlformats.org/officeDocument/2006/relationships/image" Target="../media/image17.png"/><Relationship Id="rId5" Type="http://schemas.openxmlformats.org/officeDocument/2006/relationships/image" Target="../media/image11.jpg"/><Relationship Id="rId15" Type="http://schemas.openxmlformats.org/officeDocument/2006/relationships/image" Target="../media/image21.jpg"/><Relationship Id="rId10" Type="http://schemas.openxmlformats.org/officeDocument/2006/relationships/image" Target="../media/image16.png"/><Relationship Id="rId4" Type="http://schemas.openxmlformats.org/officeDocument/2006/relationships/image" Target="../media/image10.jpg"/><Relationship Id="rId9" Type="http://schemas.openxmlformats.org/officeDocument/2006/relationships/image" Target="../media/image15.png"/><Relationship Id="rId1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5047" y="865123"/>
            <a:ext cx="308419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dirty="0">
                <a:solidFill>
                  <a:srgbClr val="FFFFFF"/>
                </a:solidFill>
                <a:latin typeface="SimSun"/>
                <a:cs typeface="SimSun"/>
              </a:rPr>
              <a:t>～</a:t>
            </a:r>
            <a:r>
              <a:rPr sz="1500" spc="-225" dirty="0">
                <a:solidFill>
                  <a:srgbClr val="FFFFFF"/>
                </a:solidFill>
                <a:latin typeface="SimSun"/>
                <a:cs typeface="SimSun"/>
              </a:rPr>
              <a:t> </a:t>
            </a:r>
            <a:r>
              <a:rPr sz="1500" dirty="0">
                <a:solidFill>
                  <a:srgbClr val="FFFFFF"/>
                </a:solidFill>
                <a:latin typeface="Verdana"/>
                <a:cs typeface="Verdana"/>
              </a:rPr>
              <a:t>Active</a:t>
            </a:r>
            <a:r>
              <a:rPr sz="1500" spc="-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00" dirty="0">
                <a:solidFill>
                  <a:srgbClr val="FFFFFF"/>
                </a:solidFill>
                <a:latin typeface="Verdana"/>
                <a:cs typeface="Verdana"/>
              </a:rPr>
              <a:t>solution</a:t>
            </a:r>
            <a:r>
              <a:rPr sz="1500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Verdana"/>
                <a:cs typeface="Verdana"/>
              </a:rPr>
              <a:t>Navi</a:t>
            </a:r>
            <a:r>
              <a:rPr sz="1500" spc="-245" dirty="0">
                <a:solidFill>
                  <a:srgbClr val="FFFFFF"/>
                </a:solidFill>
                <a:latin typeface="SimSun"/>
                <a:cs typeface="SimSun"/>
              </a:rPr>
              <a:t>シリーズ </a:t>
            </a:r>
            <a:r>
              <a:rPr sz="1500" spc="-50" dirty="0">
                <a:solidFill>
                  <a:srgbClr val="FFFFFF"/>
                </a:solidFill>
                <a:latin typeface="SimSun"/>
                <a:cs typeface="SimSun"/>
              </a:rPr>
              <a:t>～</a:t>
            </a:r>
            <a:endParaRPr sz="1500">
              <a:latin typeface="SimSun"/>
              <a:cs typeface="SimSu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0580" y="9890759"/>
            <a:ext cx="138683" cy="13868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61530" y="417067"/>
            <a:ext cx="301117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Verdana"/>
                <a:cs typeface="Verdana"/>
              </a:rPr>
              <a:t>GNSS</a:t>
            </a:r>
            <a:r>
              <a:rPr sz="1500" spc="-10" dirty="0">
                <a:solidFill>
                  <a:srgbClr val="FFFFFF"/>
                </a:solidFill>
                <a:latin typeface="MS PGothic"/>
                <a:cs typeface="MS PGothic"/>
              </a:rPr>
              <a:t>土運船土捨位置管理システム</a:t>
            </a:r>
            <a:endParaRPr sz="15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62290" y="583183"/>
            <a:ext cx="1457325" cy="683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D-</a:t>
            </a:r>
            <a:r>
              <a:rPr spc="-20" dirty="0"/>
              <a:t>Navi</a:t>
            </a: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103" y="9563100"/>
            <a:ext cx="138684" cy="13868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63372" y="6322872"/>
            <a:ext cx="6762115" cy="406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6364">
              <a:lnSpc>
                <a:spcPct val="131100"/>
              </a:lnSpc>
              <a:spcBef>
                <a:spcPts val="100"/>
              </a:spcBef>
            </a:pPr>
            <a:r>
              <a:rPr sz="1500" dirty="0">
                <a:latin typeface="MS PGothic"/>
                <a:cs typeface="MS PGothic"/>
              </a:rPr>
              <a:t>D-NAVI</a:t>
            </a:r>
            <a:r>
              <a:rPr sz="1500" spc="-5" dirty="0">
                <a:latin typeface="MS PGothic"/>
                <a:cs typeface="MS PGothic"/>
              </a:rPr>
              <a:t>は、土運船に設置した</a:t>
            </a:r>
            <a:r>
              <a:rPr sz="1500" dirty="0">
                <a:latin typeface="MS UI Gothic"/>
                <a:cs typeface="MS UI Gothic"/>
              </a:rPr>
              <a:t>GNSS(GNSS</a:t>
            </a:r>
            <a:r>
              <a:rPr sz="1500" spc="-5" dirty="0">
                <a:latin typeface="MS UI Gothic"/>
                <a:cs typeface="MS UI Gothic"/>
              </a:rPr>
              <a:t>コンパス</a:t>
            </a:r>
            <a:r>
              <a:rPr sz="1500" dirty="0">
                <a:latin typeface="MS UI Gothic"/>
                <a:cs typeface="MS UI Gothic"/>
              </a:rPr>
              <a:t>）</a:t>
            </a:r>
            <a:r>
              <a:rPr sz="1500" spc="-5" dirty="0">
                <a:latin typeface="MS UI Gothic"/>
                <a:cs typeface="MS UI Gothic"/>
              </a:rPr>
              <a:t>を利用して、土運船の土捨位置</a:t>
            </a:r>
            <a:r>
              <a:rPr sz="1500" spc="-15" dirty="0">
                <a:latin typeface="MS UI Gothic"/>
                <a:cs typeface="MS UI Gothic"/>
              </a:rPr>
              <a:t>を管理する施工支援システムです。船体の実測に近い画面表示により、操作者に分かりやすく土捨位置を提供できるほか、投入位置の記録も可能です。また、運航中の航行軌跡の保存も可能であり、トレサビリティ管理にも対応します。システム画面は土運船の操作室</a:t>
            </a:r>
            <a:r>
              <a:rPr sz="1500" spc="-5" dirty="0">
                <a:latin typeface="MS UI Gothic"/>
                <a:cs typeface="MS UI Gothic"/>
              </a:rPr>
              <a:t>だけでなく、無線</a:t>
            </a:r>
            <a:r>
              <a:rPr sz="1500" dirty="0">
                <a:latin typeface="MS UI Gothic"/>
                <a:cs typeface="MS UI Gothic"/>
              </a:rPr>
              <a:t>LAN</a:t>
            </a:r>
            <a:r>
              <a:rPr sz="1500" spc="-15" dirty="0">
                <a:latin typeface="MS UI Gothic"/>
                <a:cs typeface="MS UI Gothic"/>
              </a:rPr>
              <a:t>やモバイル通信を利用することにより、押船や引船でも確認することも</a:t>
            </a:r>
            <a:r>
              <a:rPr sz="1500" dirty="0">
                <a:latin typeface="MS UI Gothic"/>
                <a:cs typeface="MS UI Gothic"/>
              </a:rPr>
              <a:t>できます。</a:t>
            </a:r>
            <a:endParaRPr sz="1500">
              <a:latin typeface="MS UI Gothic"/>
              <a:cs typeface="MS UI Gothic"/>
            </a:endParaRPr>
          </a:p>
          <a:p>
            <a:pPr marL="106680">
              <a:lnSpc>
                <a:spcPct val="100000"/>
              </a:lnSpc>
              <a:spcBef>
                <a:spcPts val="1714"/>
              </a:spcBef>
            </a:pPr>
            <a:r>
              <a:rPr sz="1500" spc="-15" dirty="0">
                <a:solidFill>
                  <a:srgbClr val="FFFFFF"/>
                </a:solidFill>
                <a:latin typeface="MS PGothic"/>
                <a:cs typeface="MS PGothic"/>
              </a:rPr>
              <a:t>主な特長</a:t>
            </a:r>
            <a:endParaRPr sz="1500">
              <a:latin typeface="MS PGothic"/>
              <a:cs typeface="MS PGothic"/>
            </a:endParaRPr>
          </a:p>
          <a:p>
            <a:pPr marL="474345" marR="130810" indent="-12700">
              <a:lnSpc>
                <a:spcPct val="136000"/>
              </a:lnSpc>
              <a:spcBef>
                <a:spcPts val="1525"/>
              </a:spcBef>
            </a:pPr>
            <a:r>
              <a:rPr sz="1500" spc="-10" dirty="0">
                <a:latin typeface="Verdana"/>
                <a:cs typeface="Verdana"/>
              </a:rPr>
              <a:t>DGNSS</a:t>
            </a:r>
            <a:r>
              <a:rPr sz="1500" spc="-10" dirty="0">
                <a:latin typeface="MS PGothic"/>
                <a:cs typeface="MS PGothic"/>
              </a:rPr>
              <a:t>（</a:t>
            </a:r>
            <a:r>
              <a:rPr sz="1500" dirty="0">
                <a:latin typeface="MS PGothic"/>
                <a:cs typeface="MS PGothic"/>
              </a:rPr>
              <a:t>精度±</a:t>
            </a:r>
            <a:r>
              <a:rPr sz="1500" dirty="0">
                <a:latin typeface="Verdana"/>
                <a:cs typeface="Verdana"/>
              </a:rPr>
              <a:t>50cm</a:t>
            </a:r>
            <a:r>
              <a:rPr sz="1500" dirty="0">
                <a:latin typeface="MS PGothic"/>
                <a:cs typeface="MS PGothic"/>
              </a:rPr>
              <a:t>程度）</a:t>
            </a:r>
            <a:r>
              <a:rPr sz="1500" spc="-5" dirty="0">
                <a:latin typeface="MS PGothic"/>
                <a:cs typeface="MS PGothic"/>
              </a:rPr>
              <a:t>ならびに</a:t>
            </a:r>
            <a:r>
              <a:rPr sz="1500" spc="-40" dirty="0">
                <a:latin typeface="Verdana"/>
                <a:cs typeface="Verdana"/>
              </a:rPr>
              <a:t>RTK-</a:t>
            </a:r>
            <a:r>
              <a:rPr sz="1500" spc="-10" dirty="0">
                <a:latin typeface="Verdana"/>
                <a:cs typeface="Verdana"/>
              </a:rPr>
              <a:t>GNSS</a:t>
            </a:r>
            <a:r>
              <a:rPr sz="1500" spc="-10" dirty="0">
                <a:latin typeface="MS PGothic"/>
                <a:cs typeface="MS PGothic"/>
              </a:rPr>
              <a:t>（</a:t>
            </a:r>
            <a:r>
              <a:rPr sz="1500" dirty="0">
                <a:latin typeface="MS PGothic"/>
                <a:cs typeface="MS PGothic"/>
              </a:rPr>
              <a:t>精度±</a:t>
            </a:r>
            <a:r>
              <a:rPr sz="1500" dirty="0">
                <a:latin typeface="Verdana"/>
                <a:cs typeface="Verdana"/>
              </a:rPr>
              <a:t>2cm</a:t>
            </a:r>
            <a:r>
              <a:rPr sz="1500" dirty="0">
                <a:latin typeface="MS PGothic"/>
                <a:cs typeface="MS PGothic"/>
              </a:rPr>
              <a:t>程度）</a:t>
            </a:r>
            <a:r>
              <a:rPr sz="1500" spc="-20" dirty="0">
                <a:latin typeface="MS PGothic"/>
                <a:cs typeface="MS PGothic"/>
              </a:rPr>
              <a:t>対応。</a:t>
            </a:r>
            <a:r>
              <a:rPr sz="1500" spc="-15" dirty="0">
                <a:latin typeface="MS PGothic"/>
                <a:cs typeface="MS PGothic"/>
              </a:rPr>
              <a:t>土運船位置ならびに方位のリアルタイム誘導。</a:t>
            </a:r>
            <a:endParaRPr sz="1500">
              <a:latin typeface="MS PGothic"/>
              <a:cs typeface="MS PGothic"/>
            </a:endParaRPr>
          </a:p>
          <a:p>
            <a:pPr marL="463550" marR="3951604" indent="12065">
              <a:lnSpc>
                <a:spcPct val="141300"/>
              </a:lnSpc>
              <a:spcBef>
                <a:spcPts val="25"/>
              </a:spcBef>
            </a:pPr>
            <a:r>
              <a:rPr sz="1500" dirty="0">
                <a:latin typeface="MS PGothic"/>
                <a:cs typeface="MS PGothic"/>
              </a:rPr>
              <a:t>投入位置の自動</a:t>
            </a:r>
            <a:r>
              <a:rPr sz="1500" dirty="0">
                <a:latin typeface="Verdana"/>
                <a:cs typeface="Verdana"/>
              </a:rPr>
              <a:t>/</a:t>
            </a:r>
            <a:r>
              <a:rPr sz="1500" spc="-10" dirty="0">
                <a:latin typeface="MS PGothic"/>
                <a:cs typeface="MS PGothic"/>
              </a:rPr>
              <a:t>手動記録。</a:t>
            </a:r>
            <a:r>
              <a:rPr sz="1500" spc="-5" dirty="0">
                <a:latin typeface="MS PGothic"/>
                <a:cs typeface="MS PGothic"/>
              </a:rPr>
              <a:t>航行軌跡の自動記録可能。</a:t>
            </a:r>
            <a:endParaRPr sz="1500">
              <a:latin typeface="MS PGothic"/>
              <a:cs typeface="MS PGothic"/>
            </a:endParaRPr>
          </a:p>
          <a:p>
            <a:pPr marL="466725">
              <a:lnSpc>
                <a:spcPct val="100000"/>
              </a:lnSpc>
              <a:spcBef>
                <a:spcPts val="780"/>
              </a:spcBef>
            </a:pPr>
            <a:r>
              <a:rPr sz="1500" dirty="0">
                <a:latin typeface="MS PGothic"/>
                <a:cs typeface="MS PGothic"/>
              </a:rPr>
              <a:t>現場図面読み込み（DXF形式）</a:t>
            </a:r>
            <a:r>
              <a:rPr sz="1500" spc="-5" dirty="0">
                <a:latin typeface="MS PGothic"/>
                <a:cs typeface="MS PGothic"/>
              </a:rPr>
              <a:t>、構造物手入力機能搭載。</a:t>
            </a:r>
            <a:endParaRPr sz="1500">
              <a:latin typeface="MS PGothic"/>
              <a:cs typeface="MS PGothic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2103" y="10218419"/>
            <a:ext cx="138684" cy="138684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79475" y="1452371"/>
            <a:ext cx="6362700" cy="4555490"/>
            <a:chOff x="379475" y="1452371"/>
            <a:chExt cx="6362700" cy="455549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9911" y="1566671"/>
              <a:ext cx="5922264" cy="444093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9475" y="1452371"/>
              <a:ext cx="2318004" cy="174040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7946" y="9358172"/>
            <a:ext cx="2863850" cy="95474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700" spc="-5" dirty="0">
                <a:latin typeface="MS UI Gothic"/>
                <a:cs typeface="MS UI Gothic"/>
              </a:rPr>
              <a:t>株式会社アクティブ・ソリューション</a:t>
            </a:r>
            <a:endParaRPr sz="1700" dirty="0">
              <a:latin typeface="MS UI Gothic"/>
              <a:cs typeface="MS UI Gothic"/>
            </a:endParaRPr>
          </a:p>
          <a:p>
            <a:pPr marL="41275">
              <a:lnSpc>
                <a:spcPct val="100000"/>
              </a:lnSpc>
              <a:spcBef>
                <a:spcPts val="150"/>
              </a:spcBef>
            </a:pPr>
            <a:r>
              <a:rPr sz="950" dirty="0">
                <a:latin typeface="MS Gothic"/>
                <a:cs typeface="MS Gothic"/>
              </a:rPr>
              <a:t>〒</a:t>
            </a:r>
            <a:r>
              <a:rPr sz="950" dirty="0">
                <a:latin typeface="Arial MT"/>
                <a:cs typeface="Arial MT"/>
              </a:rPr>
              <a:t>230-</a:t>
            </a:r>
            <a:r>
              <a:rPr sz="950" spc="-20" dirty="0">
                <a:latin typeface="Arial MT"/>
                <a:cs typeface="Arial MT"/>
              </a:rPr>
              <a:t>00</a:t>
            </a:r>
            <a:r>
              <a:rPr lang="en-US" altLang="ja-JP" sz="950" spc="-20" dirty="0">
                <a:latin typeface="Arial MT"/>
                <a:cs typeface="Arial MT"/>
              </a:rPr>
              <a:t>42</a:t>
            </a:r>
            <a:endParaRPr sz="950" dirty="0">
              <a:latin typeface="Arial MT"/>
              <a:cs typeface="Arial MT"/>
            </a:endParaRPr>
          </a:p>
          <a:p>
            <a:pPr marL="48895">
              <a:lnSpc>
                <a:spcPct val="100000"/>
              </a:lnSpc>
              <a:spcBef>
                <a:spcPts val="105"/>
              </a:spcBef>
            </a:pPr>
            <a:r>
              <a:rPr sz="950" dirty="0" err="1">
                <a:latin typeface="MS Gothic"/>
                <a:cs typeface="MS Gothic"/>
              </a:rPr>
              <a:t>横浜市鶴見区</a:t>
            </a:r>
            <a:r>
              <a:rPr lang="ja-JP" altLang="en-US" sz="950" dirty="0">
                <a:latin typeface="MS Gothic"/>
                <a:cs typeface="MS Gothic"/>
              </a:rPr>
              <a:t>仲通</a:t>
            </a:r>
            <a:r>
              <a:rPr lang="en-US" altLang="ja-JP" sz="950" dirty="0">
                <a:latin typeface="MS Gothic"/>
                <a:cs typeface="MS Gothic"/>
              </a:rPr>
              <a:t>2-70-2</a:t>
            </a:r>
          </a:p>
          <a:p>
            <a:pPr marL="48895">
              <a:lnSpc>
                <a:spcPct val="100000"/>
              </a:lnSpc>
              <a:spcBef>
                <a:spcPts val="105"/>
              </a:spcBef>
            </a:pPr>
            <a:endParaRPr lang="en-US" sz="950" dirty="0">
              <a:latin typeface="MS Gothic"/>
              <a:cs typeface="Arial MT"/>
            </a:endParaRPr>
          </a:p>
          <a:p>
            <a:pPr marL="48895">
              <a:lnSpc>
                <a:spcPct val="100000"/>
              </a:lnSpc>
              <a:spcBef>
                <a:spcPts val="105"/>
              </a:spcBef>
            </a:pPr>
            <a:r>
              <a:rPr sz="950" dirty="0">
                <a:latin typeface="Arial MT"/>
                <a:cs typeface="Arial MT"/>
              </a:rPr>
              <a:t>TEL</a:t>
            </a:r>
            <a:r>
              <a:rPr sz="950" dirty="0">
                <a:latin typeface="MS Gothic"/>
                <a:cs typeface="MS Gothic"/>
              </a:rPr>
              <a:t>：</a:t>
            </a:r>
            <a:r>
              <a:rPr sz="950" dirty="0">
                <a:latin typeface="Arial MT"/>
                <a:cs typeface="Arial MT"/>
              </a:rPr>
              <a:t>045-947-</a:t>
            </a:r>
            <a:r>
              <a:rPr sz="950" spc="-20" dirty="0">
                <a:latin typeface="Arial MT"/>
                <a:cs typeface="Arial MT"/>
              </a:rPr>
              <a:t>2335</a:t>
            </a:r>
            <a:endParaRPr sz="950" dirty="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880" y="5007863"/>
            <a:ext cx="138684" cy="13868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965447" y="9531095"/>
            <a:ext cx="3238500" cy="1007744"/>
          </a:xfrm>
          <a:custGeom>
            <a:avLst/>
            <a:gdLst/>
            <a:ahLst/>
            <a:cxnLst/>
            <a:rect l="l" t="t" r="r" b="b"/>
            <a:pathLst>
              <a:path w="3238500" h="1007745">
                <a:moveTo>
                  <a:pt x="0" y="0"/>
                </a:moveTo>
                <a:lnTo>
                  <a:pt x="3238500" y="0"/>
                </a:lnTo>
                <a:lnTo>
                  <a:pt x="3238500" y="1007364"/>
                </a:lnTo>
                <a:lnTo>
                  <a:pt x="0" y="1007364"/>
                </a:lnTo>
                <a:lnTo>
                  <a:pt x="0" y="0"/>
                </a:lnTo>
                <a:close/>
              </a:path>
            </a:pathLst>
          </a:custGeom>
          <a:ln w="10667">
            <a:solidFill>
              <a:srgbClr val="00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1459" y="967739"/>
            <a:ext cx="3191510" cy="2908300"/>
          </a:xfrm>
          <a:custGeom>
            <a:avLst/>
            <a:gdLst/>
            <a:ahLst/>
            <a:cxnLst/>
            <a:rect l="l" t="t" r="r" b="b"/>
            <a:pathLst>
              <a:path w="3191510" h="2908300">
                <a:moveTo>
                  <a:pt x="0" y="239268"/>
                </a:moveTo>
                <a:lnTo>
                  <a:pt x="4845" y="190919"/>
                </a:lnTo>
                <a:lnTo>
                  <a:pt x="18764" y="145946"/>
                </a:lnTo>
                <a:lnTo>
                  <a:pt x="40826" y="105295"/>
                </a:lnTo>
                <a:lnTo>
                  <a:pt x="70104" y="69913"/>
                </a:lnTo>
                <a:lnTo>
                  <a:pt x="105667" y="40746"/>
                </a:lnTo>
                <a:lnTo>
                  <a:pt x="146589" y="18740"/>
                </a:lnTo>
                <a:lnTo>
                  <a:pt x="191940" y="4842"/>
                </a:lnTo>
                <a:lnTo>
                  <a:pt x="240791" y="0"/>
                </a:lnTo>
                <a:lnTo>
                  <a:pt x="2951988" y="0"/>
                </a:lnTo>
                <a:lnTo>
                  <a:pt x="3000336" y="4842"/>
                </a:lnTo>
                <a:lnTo>
                  <a:pt x="3045309" y="18740"/>
                </a:lnTo>
                <a:lnTo>
                  <a:pt x="3085960" y="40746"/>
                </a:lnTo>
                <a:lnTo>
                  <a:pt x="3121342" y="69913"/>
                </a:lnTo>
                <a:lnTo>
                  <a:pt x="3150509" y="105295"/>
                </a:lnTo>
                <a:lnTo>
                  <a:pt x="3172515" y="145946"/>
                </a:lnTo>
                <a:lnTo>
                  <a:pt x="3186413" y="190919"/>
                </a:lnTo>
                <a:lnTo>
                  <a:pt x="3191255" y="239268"/>
                </a:lnTo>
                <a:lnTo>
                  <a:pt x="3191255" y="2667000"/>
                </a:lnTo>
                <a:lnTo>
                  <a:pt x="3186413" y="2715413"/>
                </a:lnTo>
                <a:lnTo>
                  <a:pt x="3172515" y="2760559"/>
                </a:lnTo>
                <a:lnTo>
                  <a:pt x="3150509" y="2801454"/>
                </a:lnTo>
                <a:lnTo>
                  <a:pt x="3121342" y="2837116"/>
                </a:lnTo>
                <a:lnTo>
                  <a:pt x="3085960" y="2866563"/>
                </a:lnTo>
                <a:lnTo>
                  <a:pt x="3045309" y="2888813"/>
                </a:lnTo>
                <a:lnTo>
                  <a:pt x="3000336" y="2902883"/>
                </a:lnTo>
                <a:lnTo>
                  <a:pt x="2951988" y="2907792"/>
                </a:lnTo>
                <a:lnTo>
                  <a:pt x="240791" y="2907792"/>
                </a:lnTo>
                <a:lnTo>
                  <a:pt x="191940" y="2902883"/>
                </a:lnTo>
                <a:lnTo>
                  <a:pt x="146589" y="2888813"/>
                </a:lnTo>
                <a:lnTo>
                  <a:pt x="105667" y="2866563"/>
                </a:lnTo>
                <a:lnTo>
                  <a:pt x="70104" y="2837116"/>
                </a:lnTo>
                <a:lnTo>
                  <a:pt x="40826" y="2801454"/>
                </a:lnTo>
                <a:lnTo>
                  <a:pt x="18764" y="2760559"/>
                </a:lnTo>
                <a:lnTo>
                  <a:pt x="4845" y="2715413"/>
                </a:lnTo>
                <a:lnTo>
                  <a:pt x="0" y="2667000"/>
                </a:lnTo>
                <a:lnTo>
                  <a:pt x="0" y="239268"/>
                </a:lnTo>
                <a:close/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43300" y="1798319"/>
            <a:ext cx="944880" cy="93345"/>
          </a:xfrm>
          <a:custGeom>
            <a:avLst/>
            <a:gdLst/>
            <a:ahLst/>
            <a:cxnLst/>
            <a:rect l="l" t="t" r="r" b="b"/>
            <a:pathLst>
              <a:path w="944879" h="93344">
                <a:moveTo>
                  <a:pt x="91439" y="0"/>
                </a:moveTo>
                <a:lnTo>
                  <a:pt x="0" y="45720"/>
                </a:lnTo>
                <a:lnTo>
                  <a:pt x="91439" y="92964"/>
                </a:lnTo>
                <a:lnTo>
                  <a:pt x="91439" y="60960"/>
                </a:lnTo>
                <a:lnTo>
                  <a:pt x="76200" y="60960"/>
                </a:lnTo>
                <a:lnTo>
                  <a:pt x="76200" y="30480"/>
                </a:lnTo>
                <a:lnTo>
                  <a:pt x="91439" y="30480"/>
                </a:lnTo>
                <a:lnTo>
                  <a:pt x="91439" y="0"/>
                </a:lnTo>
                <a:close/>
              </a:path>
              <a:path w="944879" h="93344">
                <a:moveTo>
                  <a:pt x="853439" y="0"/>
                </a:moveTo>
                <a:lnTo>
                  <a:pt x="853439" y="92964"/>
                </a:lnTo>
                <a:lnTo>
                  <a:pt x="915383" y="60960"/>
                </a:lnTo>
                <a:lnTo>
                  <a:pt x="868679" y="60960"/>
                </a:lnTo>
                <a:lnTo>
                  <a:pt x="868679" y="30480"/>
                </a:lnTo>
                <a:lnTo>
                  <a:pt x="914400" y="30480"/>
                </a:lnTo>
                <a:lnTo>
                  <a:pt x="853439" y="0"/>
                </a:lnTo>
                <a:close/>
              </a:path>
              <a:path w="944879" h="93344">
                <a:moveTo>
                  <a:pt x="91439" y="30480"/>
                </a:moveTo>
                <a:lnTo>
                  <a:pt x="76200" y="30480"/>
                </a:lnTo>
                <a:lnTo>
                  <a:pt x="76200" y="60960"/>
                </a:lnTo>
                <a:lnTo>
                  <a:pt x="91439" y="60960"/>
                </a:lnTo>
                <a:lnTo>
                  <a:pt x="91439" y="30480"/>
                </a:lnTo>
                <a:close/>
              </a:path>
              <a:path w="944879" h="93344">
                <a:moveTo>
                  <a:pt x="853439" y="30480"/>
                </a:moveTo>
                <a:lnTo>
                  <a:pt x="91439" y="30480"/>
                </a:lnTo>
                <a:lnTo>
                  <a:pt x="91439" y="60960"/>
                </a:lnTo>
                <a:lnTo>
                  <a:pt x="853439" y="60960"/>
                </a:lnTo>
                <a:lnTo>
                  <a:pt x="853439" y="30480"/>
                </a:lnTo>
                <a:close/>
              </a:path>
              <a:path w="944879" h="93344">
                <a:moveTo>
                  <a:pt x="914400" y="30480"/>
                </a:moveTo>
                <a:lnTo>
                  <a:pt x="868679" y="30480"/>
                </a:lnTo>
                <a:lnTo>
                  <a:pt x="868679" y="60960"/>
                </a:lnTo>
                <a:lnTo>
                  <a:pt x="915383" y="60960"/>
                </a:lnTo>
                <a:lnTo>
                  <a:pt x="944879" y="45720"/>
                </a:lnTo>
                <a:lnTo>
                  <a:pt x="914400" y="304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70732" y="1470659"/>
            <a:ext cx="897890" cy="256540"/>
          </a:xfrm>
          <a:prstGeom prst="rect">
            <a:avLst/>
          </a:prstGeom>
          <a:solidFill>
            <a:srgbClr val="FF3300"/>
          </a:solidFill>
        </p:spPr>
        <p:txBody>
          <a:bodyPr vert="horz" wrap="square" lIns="0" tIns="38100" rIns="0" bIns="0" rtlCol="0">
            <a:spAutoFit/>
          </a:bodyPr>
          <a:lstStyle/>
          <a:p>
            <a:pPr marL="138430">
              <a:lnSpc>
                <a:spcPct val="100000"/>
              </a:lnSpc>
              <a:spcBef>
                <a:spcPts val="300"/>
              </a:spcBef>
            </a:pPr>
            <a:r>
              <a:rPr sz="1150" spc="-20" dirty="0">
                <a:solidFill>
                  <a:srgbClr val="FFFFFF"/>
                </a:solidFill>
                <a:latin typeface="MS PGothic"/>
                <a:cs typeface="MS PGothic"/>
              </a:rPr>
              <a:t>無線ＬＡＮ</a:t>
            </a:r>
            <a:endParaRPr sz="1150">
              <a:latin typeface="MS PGothic"/>
              <a:cs typeface="MS PGothic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94034" y="962342"/>
            <a:ext cx="2557780" cy="2929255"/>
            <a:chOff x="4594034" y="962342"/>
            <a:chExt cx="2557780" cy="2929255"/>
          </a:xfrm>
        </p:grpSpPr>
        <p:sp>
          <p:nvSpPr>
            <p:cNvPr id="9" name="object 9"/>
            <p:cNvSpPr/>
            <p:nvPr/>
          </p:nvSpPr>
          <p:spPr>
            <a:xfrm>
              <a:off x="4599431" y="967739"/>
              <a:ext cx="2546985" cy="2918460"/>
            </a:xfrm>
            <a:custGeom>
              <a:avLst/>
              <a:gdLst/>
              <a:ahLst/>
              <a:cxnLst/>
              <a:rect l="l" t="t" r="r" b="b"/>
              <a:pathLst>
                <a:path w="2546984" h="2918460">
                  <a:moveTo>
                    <a:pt x="0" y="184403"/>
                  </a:moveTo>
                  <a:lnTo>
                    <a:pt x="6681" y="135290"/>
                  </a:lnTo>
                  <a:lnTo>
                    <a:pt x="25512" y="91214"/>
                  </a:lnTo>
                  <a:lnTo>
                    <a:pt x="54673" y="53911"/>
                  </a:lnTo>
                  <a:lnTo>
                    <a:pt x="92343" y="25117"/>
                  </a:lnTo>
                  <a:lnTo>
                    <a:pt x="136701" y="6568"/>
                  </a:lnTo>
                  <a:lnTo>
                    <a:pt x="185927" y="0"/>
                  </a:lnTo>
                  <a:lnTo>
                    <a:pt x="2362199" y="0"/>
                  </a:lnTo>
                  <a:lnTo>
                    <a:pt x="2411313" y="6568"/>
                  </a:lnTo>
                  <a:lnTo>
                    <a:pt x="2455389" y="25117"/>
                  </a:lnTo>
                  <a:lnTo>
                    <a:pt x="2492692" y="53911"/>
                  </a:lnTo>
                  <a:lnTo>
                    <a:pt x="2521486" y="91214"/>
                  </a:lnTo>
                  <a:lnTo>
                    <a:pt x="2540035" y="135290"/>
                  </a:lnTo>
                  <a:lnTo>
                    <a:pt x="2546603" y="184403"/>
                  </a:lnTo>
                  <a:lnTo>
                    <a:pt x="2546603" y="2734055"/>
                  </a:lnTo>
                  <a:lnTo>
                    <a:pt x="2540035" y="2783169"/>
                  </a:lnTo>
                  <a:lnTo>
                    <a:pt x="2521486" y="2827245"/>
                  </a:lnTo>
                  <a:lnTo>
                    <a:pt x="2492692" y="2864548"/>
                  </a:lnTo>
                  <a:lnTo>
                    <a:pt x="2455389" y="2893342"/>
                  </a:lnTo>
                  <a:lnTo>
                    <a:pt x="2411313" y="2911891"/>
                  </a:lnTo>
                  <a:lnTo>
                    <a:pt x="2362199" y="2918460"/>
                  </a:lnTo>
                  <a:lnTo>
                    <a:pt x="185927" y="2918460"/>
                  </a:lnTo>
                  <a:lnTo>
                    <a:pt x="136701" y="2911891"/>
                  </a:lnTo>
                  <a:lnTo>
                    <a:pt x="92343" y="2893342"/>
                  </a:lnTo>
                  <a:lnTo>
                    <a:pt x="54673" y="2864548"/>
                  </a:lnTo>
                  <a:lnTo>
                    <a:pt x="25512" y="2827245"/>
                  </a:lnTo>
                  <a:lnTo>
                    <a:pt x="6681" y="2783169"/>
                  </a:lnTo>
                  <a:lnTo>
                    <a:pt x="0" y="2734055"/>
                  </a:lnTo>
                  <a:lnTo>
                    <a:pt x="0" y="184403"/>
                  </a:lnTo>
                  <a:close/>
                </a:path>
              </a:pathLst>
            </a:custGeom>
            <a:ln w="1066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66575" y="1356292"/>
              <a:ext cx="934878" cy="998355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178066" y="1057846"/>
            <a:ext cx="384175" cy="125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10"/>
              </a:lnSpc>
            </a:pPr>
            <a:r>
              <a:rPr sz="850" spc="-15" dirty="0">
                <a:latin typeface="MS UI Gothic"/>
                <a:cs typeface="MS UI Gothic"/>
              </a:rPr>
              <a:t>・受信機</a:t>
            </a:r>
            <a:endParaRPr sz="850">
              <a:latin typeface="MS UI Gothic"/>
              <a:cs typeface="MS UI Gothic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45947" y="1118615"/>
            <a:ext cx="2996565" cy="2374900"/>
            <a:chOff x="345947" y="1118615"/>
            <a:chExt cx="2996565" cy="237490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82368" y="1227626"/>
              <a:ext cx="963168" cy="101749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496567" y="1802891"/>
              <a:ext cx="713740" cy="82550"/>
            </a:xfrm>
            <a:custGeom>
              <a:avLst/>
              <a:gdLst/>
              <a:ahLst/>
              <a:cxnLst/>
              <a:rect l="l" t="t" r="r" b="b"/>
              <a:pathLst>
                <a:path w="713739" h="82550">
                  <a:moveTo>
                    <a:pt x="630936" y="0"/>
                  </a:moveTo>
                  <a:lnTo>
                    <a:pt x="630936" y="82296"/>
                  </a:lnTo>
                  <a:lnTo>
                    <a:pt x="701039" y="47244"/>
                  </a:lnTo>
                  <a:lnTo>
                    <a:pt x="644651" y="47244"/>
                  </a:lnTo>
                  <a:lnTo>
                    <a:pt x="644651" y="36575"/>
                  </a:lnTo>
                  <a:lnTo>
                    <a:pt x="704087" y="36575"/>
                  </a:lnTo>
                  <a:lnTo>
                    <a:pt x="630936" y="0"/>
                  </a:lnTo>
                  <a:close/>
                </a:path>
                <a:path w="713739" h="82550">
                  <a:moveTo>
                    <a:pt x="630936" y="36575"/>
                  </a:moveTo>
                  <a:lnTo>
                    <a:pt x="0" y="36575"/>
                  </a:lnTo>
                  <a:lnTo>
                    <a:pt x="0" y="47244"/>
                  </a:lnTo>
                  <a:lnTo>
                    <a:pt x="630936" y="47244"/>
                  </a:lnTo>
                  <a:lnTo>
                    <a:pt x="630936" y="36575"/>
                  </a:lnTo>
                  <a:close/>
                </a:path>
                <a:path w="713739" h="82550">
                  <a:moveTo>
                    <a:pt x="704087" y="36575"/>
                  </a:moveTo>
                  <a:lnTo>
                    <a:pt x="644651" y="36575"/>
                  </a:lnTo>
                  <a:lnTo>
                    <a:pt x="644651" y="47244"/>
                  </a:lnTo>
                  <a:lnTo>
                    <a:pt x="701039" y="47244"/>
                  </a:lnTo>
                  <a:lnTo>
                    <a:pt x="713232" y="41148"/>
                  </a:lnTo>
                  <a:lnTo>
                    <a:pt x="704087" y="36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76528" y="1118615"/>
              <a:ext cx="631767" cy="49843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2292" y="1629155"/>
              <a:ext cx="728471" cy="48615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8535" y="1176527"/>
              <a:ext cx="637032" cy="64007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26336" y="2430779"/>
              <a:ext cx="1415796" cy="106222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45947" y="2415539"/>
              <a:ext cx="1421892" cy="1066800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2370835" y="982471"/>
            <a:ext cx="819785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50" dirty="0">
                <a:latin typeface="MS UI Gothic"/>
                <a:cs typeface="MS UI Gothic"/>
              </a:rPr>
              <a:t>システム用</a:t>
            </a:r>
            <a:r>
              <a:rPr sz="1050" spc="-25" dirty="0">
                <a:latin typeface="MS UI Gothic"/>
                <a:cs typeface="MS UI Gothic"/>
              </a:rPr>
              <a:t>ＰＣ</a:t>
            </a:r>
            <a:r>
              <a:rPr sz="1050" spc="-25" dirty="0">
                <a:solidFill>
                  <a:srgbClr val="FF0000"/>
                </a:solidFill>
                <a:latin typeface="Times New Roman"/>
                <a:cs typeface="Times New Roman"/>
              </a:rPr>
              <a:t>※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3748" y="3582415"/>
            <a:ext cx="107696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dirty="0">
                <a:latin typeface="MS UI Gothic"/>
                <a:cs typeface="MS UI Gothic"/>
              </a:rPr>
              <a:t>GNSS</a:t>
            </a:r>
            <a:r>
              <a:rPr sz="850" spc="-10" dirty="0">
                <a:latin typeface="MS UI Gothic"/>
                <a:cs typeface="MS UI Gothic"/>
              </a:rPr>
              <a:t>アンテナ設置状況</a:t>
            </a:r>
            <a:endParaRPr sz="850">
              <a:latin typeface="MS UI Gothic"/>
              <a:cs typeface="MS UI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76932" y="3577843"/>
            <a:ext cx="46482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spc="-15" dirty="0">
                <a:latin typeface="MS UI Gothic"/>
                <a:cs typeface="MS UI Gothic"/>
              </a:rPr>
              <a:t>作業状況</a:t>
            </a:r>
            <a:endParaRPr sz="850">
              <a:latin typeface="MS UI Gothic"/>
              <a:cs typeface="MS UI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62091" y="1051051"/>
            <a:ext cx="819785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50" dirty="0">
                <a:latin typeface="MS UI Gothic"/>
                <a:cs typeface="MS UI Gothic"/>
              </a:rPr>
              <a:t>システム用</a:t>
            </a:r>
            <a:r>
              <a:rPr sz="1050" spc="-25" dirty="0">
                <a:latin typeface="MS UI Gothic"/>
                <a:cs typeface="MS UI Gothic"/>
              </a:rPr>
              <a:t>ＰＣ</a:t>
            </a:r>
            <a:r>
              <a:rPr sz="1050" spc="-25" dirty="0">
                <a:solidFill>
                  <a:srgbClr val="FF0000"/>
                </a:solidFill>
                <a:latin typeface="Times New Roman"/>
                <a:cs typeface="Times New Roman"/>
              </a:rPr>
              <a:t>※</a:t>
            </a:r>
            <a:endParaRPr sz="1050">
              <a:latin typeface="Times New Roman"/>
              <a:cs typeface="Times New Roman"/>
            </a:endParaRPr>
          </a:p>
        </p:txBody>
      </p:sp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0436" y="338327"/>
            <a:ext cx="6609588" cy="339851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551154" y="339343"/>
            <a:ext cx="1125855" cy="847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MS PGothic"/>
                <a:cs typeface="MS PGothic"/>
              </a:rPr>
              <a:t>システム構成</a:t>
            </a:r>
            <a:endParaRPr sz="1500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050" spc="-15" dirty="0">
                <a:latin typeface="MS PGothic"/>
                <a:cs typeface="MS PGothic"/>
              </a:rPr>
              <a:t>土運船側</a:t>
            </a:r>
            <a:endParaRPr sz="1050">
              <a:latin typeface="MS PGothic"/>
              <a:cs typeface="MS PGothic"/>
            </a:endParaRPr>
          </a:p>
          <a:p>
            <a:pPr marL="13970">
              <a:lnSpc>
                <a:spcPct val="100000"/>
              </a:lnSpc>
              <a:spcBef>
                <a:spcPts val="980"/>
              </a:spcBef>
            </a:pPr>
            <a:r>
              <a:rPr sz="850" dirty="0">
                <a:latin typeface="MS UI Gothic"/>
                <a:cs typeface="MS UI Gothic"/>
              </a:rPr>
              <a:t>GNSS</a:t>
            </a:r>
            <a:r>
              <a:rPr sz="850" spc="-15" dirty="0">
                <a:latin typeface="MS UI Gothic"/>
                <a:cs typeface="MS UI Gothic"/>
              </a:rPr>
              <a:t>アンテナ</a:t>
            </a:r>
            <a:endParaRPr sz="850">
              <a:latin typeface="MS UI Gothic"/>
              <a:cs typeface="MS UI Gothic"/>
            </a:endParaRPr>
          </a:p>
        </p:txBody>
      </p:sp>
      <p:pic>
        <p:nvPicPr>
          <p:cNvPr id="26" name="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49580" y="4448555"/>
            <a:ext cx="6611111" cy="339851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391210" y="3948176"/>
            <a:ext cx="7058659" cy="2614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30"/>
              </a:spcBef>
            </a:pPr>
            <a:r>
              <a:rPr sz="1050" spc="-5" dirty="0">
                <a:solidFill>
                  <a:srgbClr val="FF0000"/>
                </a:solidFill>
                <a:latin typeface="MS UI Gothic"/>
                <a:cs typeface="MS UI Gothic"/>
              </a:rPr>
              <a:t>※土運船操作室、押船・引船のどちらか、または両方に設置可能</a:t>
            </a:r>
            <a:endParaRPr sz="1050">
              <a:latin typeface="MS UI Gothic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050" dirty="0">
                <a:solidFill>
                  <a:srgbClr val="FF0000"/>
                </a:solidFill>
                <a:latin typeface="MS Gothic"/>
                <a:cs typeface="MS Gothic"/>
              </a:rPr>
              <a:t>※</a:t>
            </a:r>
            <a:r>
              <a:rPr sz="1050" spc="-5" dirty="0">
                <a:solidFill>
                  <a:srgbClr val="FF0000"/>
                </a:solidFill>
                <a:latin typeface="MS UI Gothic"/>
                <a:cs typeface="MS UI Gothic"/>
              </a:rPr>
              <a:t>機器構成・設置位置は、お客様の要求に合わせてカスタマイズできます。</a:t>
            </a:r>
            <a:endParaRPr sz="1050">
              <a:latin typeface="MS UI Gothic"/>
              <a:cs typeface="MS UI Gothic"/>
            </a:endParaRPr>
          </a:p>
          <a:p>
            <a:pPr marL="187325">
              <a:lnSpc>
                <a:spcPct val="100000"/>
              </a:lnSpc>
              <a:spcBef>
                <a:spcPts val="1325"/>
              </a:spcBef>
            </a:pPr>
            <a:r>
              <a:rPr sz="1500" spc="-15" dirty="0">
                <a:solidFill>
                  <a:srgbClr val="FFFFFF"/>
                </a:solidFill>
                <a:latin typeface="MS PGothic"/>
                <a:cs typeface="MS PGothic"/>
              </a:rPr>
              <a:t>主な機能</a:t>
            </a:r>
            <a:endParaRPr sz="1500">
              <a:latin typeface="MS PGothic"/>
              <a:cs typeface="MS PGothic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endParaRPr sz="1500">
              <a:latin typeface="MS PGothic"/>
              <a:cs typeface="MS PGothic"/>
            </a:endParaRPr>
          </a:p>
          <a:p>
            <a:pPr marL="353695">
              <a:lnSpc>
                <a:spcPct val="100000"/>
              </a:lnSpc>
            </a:pPr>
            <a:r>
              <a:rPr sz="1500" spc="-10" dirty="0">
                <a:latin typeface="MS Gothic"/>
                <a:cs typeface="MS Gothic"/>
              </a:rPr>
              <a:t>施工支援機能</a:t>
            </a:r>
            <a:endParaRPr sz="1500">
              <a:latin typeface="MS Gothic"/>
              <a:cs typeface="MS Gothic"/>
            </a:endParaRPr>
          </a:p>
          <a:p>
            <a:pPr marL="635635">
              <a:lnSpc>
                <a:spcPts val="1525"/>
              </a:lnSpc>
              <a:spcBef>
                <a:spcPts val="185"/>
              </a:spcBef>
            </a:pPr>
            <a:r>
              <a:rPr sz="1300" spc="-20" dirty="0">
                <a:latin typeface="MS Gothic"/>
                <a:cs typeface="MS Gothic"/>
              </a:rPr>
              <a:t>－投入位置誘導（ポイント誘導・登録）、投入結果保存機能（施工軌跡管理</a:t>
            </a:r>
            <a:r>
              <a:rPr sz="1300" spc="-50" dirty="0">
                <a:latin typeface="MS Gothic"/>
                <a:cs typeface="MS Gothic"/>
              </a:rPr>
              <a:t>）</a:t>
            </a:r>
            <a:endParaRPr sz="1300">
              <a:latin typeface="MS Gothic"/>
              <a:cs typeface="MS Gothic"/>
            </a:endParaRPr>
          </a:p>
          <a:p>
            <a:pPr marL="631190">
              <a:lnSpc>
                <a:spcPts val="1525"/>
              </a:lnSpc>
            </a:pPr>
            <a:r>
              <a:rPr sz="1300" spc="-25" dirty="0">
                <a:latin typeface="MS Gothic"/>
                <a:cs typeface="MS Gothic"/>
              </a:rPr>
              <a:t>－運航軌跡記録機能</a:t>
            </a:r>
            <a:endParaRPr sz="1300">
              <a:latin typeface="MS Gothic"/>
              <a:cs typeface="MS Gothic"/>
            </a:endParaRPr>
          </a:p>
          <a:p>
            <a:pPr marL="364490">
              <a:lnSpc>
                <a:spcPct val="100000"/>
              </a:lnSpc>
              <a:spcBef>
                <a:spcPts val="235"/>
              </a:spcBef>
            </a:pPr>
            <a:r>
              <a:rPr sz="1500" spc="-10" dirty="0">
                <a:latin typeface="MS Gothic"/>
                <a:cs typeface="MS Gothic"/>
              </a:rPr>
              <a:t>データ入出力</a:t>
            </a:r>
            <a:endParaRPr sz="1500">
              <a:latin typeface="MS Gothic"/>
              <a:cs typeface="MS Gothic"/>
            </a:endParaRPr>
          </a:p>
          <a:p>
            <a:pPr marL="623570">
              <a:lnSpc>
                <a:spcPct val="100000"/>
              </a:lnSpc>
              <a:spcBef>
                <a:spcPts val="245"/>
              </a:spcBef>
            </a:pPr>
            <a:r>
              <a:rPr sz="1300" spc="-20" dirty="0">
                <a:latin typeface="MS Gothic"/>
                <a:cs typeface="MS Gothic"/>
              </a:rPr>
              <a:t>－誘導ポイント（最大</a:t>
            </a:r>
            <a:r>
              <a:rPr sz="1300" spc="-10" dirty="0">
                <a:latin typeface="Arial MT"/>
                <a:cs typeface="Arial MT"/>
              </a:rPr>
              <a:t>200</a:t>
            </a:r>
            <a:r>
              <a:rPr sz="1300" spc="-20" dirty="0">
                <a:latin typeface="MS Gothic"/>
                <a:cs typeface="MS Gothic"/>
              </a:rPr>
              <a:t>点）、施工結果保存</a:t>
            </a:r>
            <a:r>
              <a:rPr sz="1300" spc="-10" dirty="0">
                <a:latin typeface="MS Gothic"/>
                <a:cs typeface="MS Gothic"/>
              </a:rPr>
              <a:t>（</a:t>
            </a:r>
            <a:r>
              <a:rPr sz="1300" spc="-10" dirty="0">
                <a:latin typeface="Arial MT"/>
                <a:cs typeface="Arial MT"/>
              </a:rPr>
              <a:t>CSV</a:t>
            </a:r>
            <a:r>
              <a:rPr sz="1300" spc="-20" dirty="0">
                <a:latin typeface="MS Gothic"/>
                <a:cs typeface="MS Gothic"/>
              </a:rPr>
              <a:t>形式、画面コピー</a:t>
            </a:r>
            <a:r>
              <a:rPr sz="1300" spc="-50" dirty="0">
                <a:latin typeface="MS Gothic"/>
                <a:cs typeface="MS Gothic"/>
              </a:rPr>
              <a:t>）</a:t>
            </a:r>
            <a:endParaRPr sz="1300">
              <a:latin typeface="MS Gothic"/>
              <a:cs typeface="MS Gothic"/>
            </a:endParaRPr>
          </a:p>
          <a:p>
            <a:pPr marL="628015">
              <a:lnSpc>
                <a:spcPct val="100000"/>
              </a:lnSpc>
              <a:spcBef>
                <a:spcPts val="180"/>
              </a:spcBef>
            </a:pPr>
            <a:r>
              <a:rPr sz="1300" spc="-25" dirty="0">
                <a:latin typeface="MS Gothic"/>
                <a:cs typeface="MS Gothic"/>
              </a:rPr>
              <a:t>－施工位置記録外部フットスイッチ、タッチパネル式オペレータ用モニタ</a:t>
            </a:r>
            <a:endParaRPr sz="1300">
              <a:latin typeface="MS Gothic"/>
              <a:cs typeface="MS Gothic"/>
            </a:endParaRPr>
          </a:p>
          <a:p>
            <a:pPr marL="626745">
              <a:lnSpc>
                <a:spcPct val="100000"/>
              </a:lnSpc>
              <a:spcBef>
                <a:spcPts val="340"/>
              </a:spcBef>
            </a:pPr>
            <a:r>
              <a:rPr sz="1300" spc="-20" dirty="0">
                <a:latin typeface="MS Gothic"/>
                <a:cs typeface="MS Gothic"/>
              </a:rPr>
              <a:t>－施工図面取り込み表示機能</a:t>
            </a:r>
            <a:r>
              <a:rPr sz="1300" spc="-10" dirty="0">
                <a:latin typeface="MS Gothic"/>
                <a:cs typeface="MS Gothic"/>
              </a:rPr>
              <a:t>（</a:t>
            </a:r>
            <a:r>
              <a:rPr sz="1300" spc="-10" dirty="0">
                <a:latin typeface="Arial MT"/>
                <a:cs typeface="Arial MT"/>
              </a:rPr>
              <a:t>DXF</a:t>
            </a:r>
            <a:r>
              <a:rPr sz="1300" spc="-20" dirty="0">
                <a:latin typeface="MS Gothic"/>
                <a:cs typeface="MS Gothic"/>
              </a:rPr>
              <a:t>形式）、構造物等登録・描画機能（システム入力</a:t>
            </a:r>
            <a:r>
              <a:rPr sz="1300" spc="-50" dirty="0">
                <a:latin typeface="MS Gothic"/>
                <a:cs typeface="MS Gothic"/>
              </a:rPr>
              <a:t>）</a:t>
            </a:r>
            <a:endParaRPr sz="1300">
              <a:latin typeface="MS Gothic"/>
              <a:cs typeface="MS Gothic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848355" y="10038588"/>
            <a:ext cx="681228" cy="45262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19327" y="6876288"/>
            <a:ext cx="2948940" cy="2212848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038600" y="6876288"/>
            <a:ext cx="2921507" cy="2196084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045964" y="2430779"/>
            <a:ext cx="1656588" cy="1242059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4580640" y="743204"/>
            <a:ext cx="84836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100" dirty="0">
                <a:latin typeface="MS PGothic"/>
                <a:cs typeface="MS PGothic"/>
              </a:rPr>
              <a:t>押船・引船側</a:t>
            </a:r>
            <a:endParaRPr sz="1050">
              <a:latin typeface="MS PGothic"/>
              <a:cs typeface="MS P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</Words>
  <Application>Microsoft Office PowerPoint</Application>
  <PresentationFormat>ユーザー設定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Arial MT</vt:lpstr>
      <vt:lpstr>MS PGothic</vt:lpstr>
      <vt:lpstr>MS UI Gothic</vt:lpstr>
      <vt:lpstr>MS Gothic</vt:lpstr>
      <vt:lpstr>SimSun</vt:lpstr>
      <vt:lpstr>Calibri</vt:lpstr>
      <vt:lpstr>Impact</vt:lpstr>
      <vt:lpstr>Times New Roman</vt:lpstr>
      <vt:lpstr>Verdana</vt:lpstr>
      <vt:lpstr>Office Theme</vt:lpstr>
      <vt:lpstr>D-Navi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一弥 長谷部</cp:lastModifiedBy>
  <cp:revision>2</cp:revision>
  <dcterms:created xsi:type="dcterms:W3CDTF">2025-03-06T01:56:44Z</dcterms:created>
  <dcterms:modified xsi:type="dcterms:W3CDTF">2025-03-06T02:11:10Z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2023-02-07T00:00:00Z</vt:filetime>
  </property>
  <property fmtid="{D5CDD505-2E9C-101B-9397-08002B2CF9AE}" pid="3" name="LastSaved">
    <vt:filetime>2025-03-06T00:00:00Z</vt:filetime>
  </property>
  <property fmtid="{D5CDD505-2E9C-101B-9397-08002B2CF9AE}" pid="4" name="Producer">
    <vt:lpwstr>Antenna House PDF Driver V6.0MR20 (6.0.20.2)</vt:lpwstr>
  </property>
</Properties>
</file>